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60" r:id="rId3"/>
    <p:sldId id="268" r:id="rId4"/>
    <p:sldId id="274" r:id="rId5"/>
    <p:sldId id="261" r:id="rId6"/>
    <p:sldId id="265" r:id="rId7"/>
    <p:sldId id="264" r:id="rId8"/>
    <p:sldId id="267" r:id="rId9"/>
    <p:sldId id="275" r:id="rId10"/>
    <p:sldId id="269" r:id="rId11"/>
    <p:sldId id="272" r:id="rId12"/>
    <p:sldId id="280" r:id="rId13"/>
    <p:sldId id="273" r:id="rId14"/>
    <p:sldId id="279" r:id="rId15"/>
    <p:sldId id="276" r:id="rId16"/>
    <p:sldId id="257" r:id="rId17"/>
    <p:sldId id="262" r:id="rId18"/>
    <p:sldId id="266" r:id="rId19"/>
    <p:sldId id="259" r:id="rId20"/>
    <p:sldId id="278" r:id="rId21"/>
    <p:sldId id="263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00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7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5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6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2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9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9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7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5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9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5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6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5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7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5minutebiographies.com/wp-content/uploads/2017/02/richard-harris-004.jpg" TargetMode="External"/><Relationship Id="rId13" Type="http://schemas.openxmlformats.org/officeDocument/2006/relationships/hyperlink" Target="https://i.ytimg.com/vi/4rQpYffdKPI/maxresdefault.jpg" TargetMode="External"/><Relationship Id="rId3" Type="http://schemas.openxmlformats.org/officeDocument/2006/relationships/hyperlink" Target="https://d1aeri3ty3izns.cloudfront.net/media/7/70037/1200/preview_2.jpg" TargetMode="External"/><Relationship Id="rId7" Type="http://schemas.openxmlformats.org/officeDocument/2006/relationships/hyperlink" Target="http://www.bolsamania.com/cine/wp-content/uploads/2014/10/25.jpg" TargetMode="External"/><Relationship Id="rId12" Type="http://schemas.openxmlformats.org/officeDocument/2006/relationships/hyperlink" Target="https://cdn.pixabay.com/photo/2014/04/03/10/29/arrow-310633_960_720.png" TargetMode="External"/><Relationship Id="rId2" Type="http://schemas.openxmlformats.org/officeDocument/2006/relationships/hyperlink" Target="https://drcatesflutetips.files.wordpress.com/2017/04/img_089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ages.fandango.com/ImageRenderer/0/0/redesign/static/img/default_poster.png/0/images/masterrepository/performer%20images/p15959/russell-crowe-f.jpg" TargetMode="External"/><Relationship Id="rId11" Type="http://schemas.openxmlformats.org/officeDocument/2006/relationships/hyperlink" Target="https://images-na.ssl-images-amazon.com/images/I/C11ddRkwnQS._SL1000_.png" TargetMode="External"/><Relationship Id="rId5" Type="http://schemas.openxmlformats.org/officeDocument/2006/relationships/hyperlink" Target="https://upload.wikimedia.org/wikipedia/commons/d/db/Ridley_Scott_(23716888011).jpg" TargetMode="External"/><Relationship Id="rId10" Type="http://schemas.openxmlformats.org/officeDocument/2006/relationships/hyperlink" Target="https://upload.wikimedia.org/wikipedia/commons/thumb/0/08/LisaGerrard-Press-Image-2009.jpg/1200px-LisaGerrard-Press-Image-2009.jpg" TargetMode="External"/><Relationship Id="rId4" Type="http://schemas.openxmlformats.org/officeDocument/2006/relationships/hyperlink" Target="https://i.ytimg.com/vi/yF6Tiq0qJxE/maxresdefault.jpg" TargetMode="External"/><Relationship Id="rId9" Type="http://schemas.openxmlformats.org/officeDocument/2006/relationships/hyperlink" Target="https://wallpapercave.com/wp/wp1830087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6/04/07/22/09/note-1314939_640.png" TargetMode="External"/><Relationship Id="rId2" Type="http://schemas.openxmlformats.org/officeDocument/2006/relationships/hyperlink" Target="https://upload.wikimedia.org/wikipedia/commons/thumb/2/21/Solid_black.svg/1200px-Solid_black.svg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nb3FdsT5fQ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48489"/>
            <a:ext cx="9144000" cy="2387600"/>
          </a:xfrm>
        </p:spPr>
        <p:txBody>
          <a:bodyPr>
            <a:normAutofit/>
          </a:bodyPr>
          <a:lstStyle/>
          <a:p>
            <a:r>
              <a:rPr lang="de-LU" sz="8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Gladiator</a:t>
            </a:r>
            <a:endParaRPr lang="de-LU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788568"/>
          </a:xfrm>
        </p:spPr>
        <p:txBody>
          <a:bodyPr>
            <a:normAutofit/>
          </a:bodyPr>
          <a:lstStyle/>
          <a:p>
            <a:r>
              <a:rPr lang="de-LU" sz="4000" dirty="0" smtClean="0">
                <a:solidFill>
                  <a:srgbClr val="0070C0"/>
                </a:solidFill>
              </a:rPr>
              <a:t>The Battle, Now We Are Free</a:t>
            </a:r>
            <a:endParaRPr lang="de-L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LU" dirty="0" smtClean="0">
                <a:solidFill>
                  <a:srgbClr val="0070C0"/>
                </a:solidFill>
              </a:rPr>
              <a:t>Musik </a:t>
            </a:r>
            <a:r>
              <a:rPr lang="de-LU" dirty="0" smtClean="0"/>
              <a:t/>
            </a:r>
            <a:br>
              <a:rPr lang="de-LU" dirty="0" smtClean="0"/>
            </a:br>
            <a:r>
              <a:rPr lang="de-LU" dirty="0" smtClean="0"/>
              <a:t>Now We Are Free</a:t>
            </a:r>
            <a:endParaRPr lang="de-L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71345"/>
            <a:ext cx="10515600" cy="47813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Interpret sind Hans Zimmer und Lisa Gerrard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Dauert 4:14 min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Lisa Gerrard singt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Niemand weiß welche Sprache es ist</a:t>
            </a:r>
          </a:p>
          <a:p>
            <a:pPr marL="0" indent="0">
              <a:buNone/>
            </a:pPr>
            <a:r>
              <a:rPr lang="de-LU" sz="2000" dirty="0"/>
              <a:t> </a:t>
            </a:r>
            <a:r>
              <a:rPr lang="de-LU" sz="2000" dirty="0" smtClean="0"/>
              <a:t>            </a:t>
            </a:r>
          </a:p>
          <a:p>
            <a:pPr marL="0" indent="0">
              <a:buNone/>
            </a:pPr>
            <a:r>
              <a:rPr lang="de-LU" sz="2000" dirty="0" smtClean="0"/>
              <a:t>                                      (Text nächste Seite)</a:t>
            </a:r>
          </a:p>
          <a:p>
            <a:pPr>
              <a:buFont typeface="Wingdings" panose="05000000000000000000" pitchFamily="2" charset="2"/>
              <a:buChar char="Ø"/>
            </a:pPr>
            <a:endParaRPr lang="de-LU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1541">
            <a:off x="4141270" y="4722400"/>
            <a:ext cx="2435956" cy="1436047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664796"/>
              </p:ext>
            </p:extLst>
          </p:nvPr>
        </p:nvGraphicFramePr>
        <p:xfrm>
          <a:off x="11722608" y="6501384"/>
          <a:ext cx="457200" cy="36576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4248738411"/>
                    </a:ext>
                  </a:extLst>
                </a:gridCol>
              </a:tblGrid>
              <a:tr h="347472">
                <a:tc>
                  <a:txBody>
                    <a:bodyPr/>
                    <a:lstStyle/>
                    <a:p>
                      <a:r>
                        <a:rPr lang="de-LU" dirty="0" smtClean="0"/>
                        <a:t>17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842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49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LU" dirty="0" smtClean="0">
                <a:solidFill>
                  <a:srgbClr val="0070C0"/>
                </a:solidFill>
              </a:rPr>
              <a:t>Musik</a:t>
            </a:r>
            <a:r>
              <a:rPr lang="de-LU" dirty="0" smtClean="0"/>
              <a:t/>
            </a:r>
            <a:br>
              <a:rPr lang="de-LU" dirty="0" smtClean="0"/>
            </a:br>
            <a:r>
              <a:rPr lang="de-LU" dirty="0" smtClean="0"/>
              <a:t>Now We Are Free</a:t>
            </a:r>
            <a:endParaRPr lang="de-L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101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LU" dirty="0" smtClean="0"/>
              <a:t>    </a:t>
            </a:r>
            <a:r>
              <a:rPr lang="de-LU" dirty="0" err="1" smtClean="0"/>
              <a:t>Anol</a:t>
            </a:r>
            <a:r>
              <a:rPr lang="de-LU" dirty="0" smtClean="0"/>
              <a:t> </a:t>
            </a:r>
            <a:r>
              <a:rPr lang="de-LU" dirty="0" err="1"/>
              <a:t>shalom</a:t>
            </a:r>
            <a:r>
              <a:rPr lang="de-LU" dirty="0"/>
              <a:t> </a:t>
            </a:r>
            <a:br>
              <a:rPr lang="de-LU" dirty="0"/>
            </a:br>
            <a:r>
              <a:rPr lang="de-LU" dirty="0" smtClean="0"/>
              <a:t>    </a:t>
            </a:r>
            <a:r>
              <a:rPr lang="de-LU" dirty="0" err="1" smtClean="0"/>
              <a:t>Anol</a:t>
            </a:r>
            <a:r>
              <a:rPr lang="de-LU" dirty="0" smtClean="0"/>
              <a:t> </a:t>
            </a:r>
            <a:r>
              <a:rPr lang="de-LU" dirty="0" err="1"/>
              <a:t>sheh</a:t>
            </a:r>
            <a:r>
              <a:rPr lang="de-LU" dirty="0"/>
              <a:t> </a:t>
            </a:r>
            <a:r>
              <a:rPr lang="de-LU" dirty="0" err="1"/>
              <a:t>lay</a:t>
            </a:r>
            <a:r>
              <a:rPr lang="de-LU" dirty="0"/>
              <a:t> </a:t>
            </a:r>
            <a:r>
              <a:rPr lang="de-LU" dirty="0" err="1"/>
              <a:t>konnud</a:t>
            </a:r>
            <a:r>
              <a:rPr lang="de-LU" dirty="0"/>
              <a:t> de ne um {</a:t>
            </a:r>
            <a:r>
              <a:rPr lang="de-LU" dirty="0" err="1"/>
              <a:t>shaddai</a:t>
            </a:r>
            <a:r>
              <a:rPr lang="de-LU" dirty="0"/>
              <a:t>} </a:t>
            </a:r>
            <a:br>
              <a:rPr lang="de-LU" dirty="0"/>
            </a:br>
            <a:r>
              <a:rPr lang="de-LU" dirty="0" smtClean="0"/>
              <a:t>    </a:t>
            </a:r>
            <a:r>
              <a:rPr lang="de-LU" dirty="0" err="1" smtClean="0"/>
              <a:t>Flavum</a:t>
            </a:r>
            <a:r>
              <a:rPr lang="de-LU" dirty="0" smtClean="0"/>
              <a:t> </a:t>
            </a:r>
            <a:r>
              <a:rPr lang="de-LU" dirty="0"/>
              <a:t/>
            </a:r>
            <a:br>
              <a:rPr lang="de-LU" dirty="0"/>
            </a:br>
            <a:r>
              <a:rPr lang="de-LU" dirty="0" smtClean="0"/>
              <a:t>    </a:t>
            </a:r>
            <a:r>
              <a:rPr lang="de-LU" dirty="0" err="1" smtClean="0"/>
              <a:t>Nom</a:t>
            </a:r>
            <a:r>
              <a:rPr lang="de-LU" dirty="0" smtClean="0"/>
              <a:t> </a:t>
            </a:r>
            <a:r>
              <a:rPr lang="de-LU" dirty="0"/>
              <a:t>de </a:t>
            </a:r>
            <a:r>
              <a:rPr lang="de-LU" dirty="0" err="1"/>
              <a:t>leesh</a:t>
            </a:r>
            <a:r>
              <a:rPr lang="de-LU" dirty="0"/>
              <a:t> </a:t>
            </a:r>
            <a:br>
              <a:rPr lang="de-LU" dirty="0"/>
            </a:br>
            <a:r>
              <a:rPr lang="de-LU" dirty="0" smtClean="0"/>
              <a:t>    </a:t>
            </a:r>
            <a:r>
              <a:rPr lang="de-LU" dirty="0" err="1" smtClean="0"/>
              <a:t>Ham</a:t>
            </a:r>
            <a:r>
              <a:rPr lang="de-LU" dirty="0" smtClean="0"/>
              <a:t> </a:t>
            </a:r>
            <a:r>
              <a:rPr lang="de-LU" dirty="0"/>
              <a:t>de </a:t>
            </a:r>
            <a:r>
              <a:rPr lang="de-LU" dirty="0" err="1"/>
              <a:t>nam</a:t>
            </a:r>
            <a:r>
              <a:rPr lang="de-LU" dirty="0"/>
              <a:t> um das </a:t>
            </a:r>
            <a:br>
              <a:rPr lang="de-LU" dirty="0"/>
            </a:br>
            <a:r>
              <a:rPr lang="de-LU" dirty="0" smtClean="0"/>
              <a:t>    La </a:t>
            </a:r>
            <a:r>
              <a:rPr lang="de-LU" dirty="0"/>
              <a:t>um de </a:t>
            </a:r>
            <a:br>
              <a:rPr lang="de-LU" dirty="0"/>
            </a:br>
            <a:r>
              <a:rPr lang="de-LU" dirty="0" smtClean="0"/>
              <a:t>    </a:t>
            </a:r>
            <a:r>
              <a:rPr lang="de-LU" dirty="0" err="1" smtClean="0"/>
              <a:t>Flavne</a:t>
            </a:r>
            <a:r>
              <a:rPr lang="de-LU" dirty="0"/>
              <a:t>… </a:t>
            </a:r>
          </a:p>
          <a:p>
            <a:pPr marL="0" indent="0">
              <a:buNone/>
            </a:pPr>
            <a:r>
              <a:rPr lang="de-LU" dirty="0"/>
              <a:t> </a:t>
            </a:r>
            <a:r>
              <a:rPr lang="de-LU" dirty="0" smtClean="0"/>
              <a:t>   We </a:t>
            </a:r>
            <a:r>
              <a:rPr lang="de-LU" dirty="0"/>
              <a:t>de </a:t>
            </a:r>
            <a:r>
              <a:rPr lang="de-LU" dirty="0" err="1"/>
              <a:t>ze</a:t>
            </a:r>
            <a:r>
              <a:rPr lang="de-LU" dirty="0"/>
              <a:t> zu </a:t>
            </a:r>
            <a:r>
              <a:rPr lang="de-LU" dirty="0" err="1"/>
              <a:t>bu</a:t>
            </a:r>
            <a:r>
              <a:rPr lang="de-LU" dirty="0"/>
              <a:t> </a:t>
            </a:r>
            <a:br>
              <a:rPr lang="de-LU" dirty="0"/>
            </a:br>
            <a:r>
              <a:rPr lang="de-LU" dirty="0" smtClean="0"/>
              <a:t>    We </a:t>
            </a:r>
            <a:r>
              <a:rPr lang="de-LU" dirty="0"/>
              <a:t>de </a:t>
            </a:r>
            <a:r>
              <a:rPr lang="de-LU" dirty="0" err="1"/>
              <a:t>sooo</a:t>
            </a:r>
            <a:r>
              <a:rPr lang="de-LU" dirty="0"/>
              <a:t> a </a:t>
            </a:r>
            <a:r>
              <a:rPr lang="de-LU" dirty="0" err="1"/>
              <a:t>ru</a:t>
            </a:r>
            <a:r>
              <a:rPr lang="de-LU" dirty="0"/>
              <a:t> </a:t>
            </a:r>
            <a:br>
              <a:rPr lang="de-LU" dirty="0"/>
            </a:br>
            <a:r>
              <a:rPr lang="de-LU" dirty="0" smtClean="0"/>
              <a:t>    </a:t>
            </a:r>
            <a:r>
              <a:rPr lang="de-LU" dirty="0" err="1" smtClean="0"/>
              <a:t>Un</a:t>
            </a:r>
            <a:r>
              <a:rPr lang="de-LU" dirty="0" smtClean="0"/>
              <a:t> </a:t>
            </a:r>
            <a:r>
              <a:rPr lang="de-LU" dirty="0" err="1"/>
              <a:t>va</a:t>
            </a:r>
            <a:r>
              <a:rPr lang="de-LU" dirty="0"/>
              <a:t>-a </a:t>
            </a:r>
            <a:r>
              <a:rPr lang="de-LU" dirty="0" err="1"/>
              <a:t>pesh</a:t>
            </a:r>
            <a:r>
              <a:rPr lang="de-LU" dirty="0"/>
              <a:t> a </a:t>
            </a:r>
            <a:r>
              <a:rPr lang="de-LU" dirty="0" err="1"/>
              <a:t>lay</a:t>
            </a:r>
            <a:r>
              <a:rPr lang="de-LU" dirty="0"/>
              <a:t> </a:t>
            </a:r>
            <a:br>
              <a:rPr lang="de-LU" dirty="0"/>
            </a:br>
            <a:r>
              <a:rPr lang="de-LU" dirty="0" smtClean="0"/>
              <a:t>    </a:t>
            </a:r>
            <a:r>
              <a:rPr lang="de-LU" dirty="0" err="1" smtClean="0"/>
              <a:t>Un</a:t>
            </a:r>
            <a:r>
              <a:rPr lang="de-LU" dirty="0" smtClean="0"/>
              <a:t> </a:t>
            </a:r>
            <a:r>
              <a:rPr lang="de-LU" dirty="0"/>
              <a:t>vi-I </a:t>
            </a:r>
            <a:r>
              <a:rPr lang="de-LU" dirty="0" err="1"/>
              <a:t>bee</a:t>
            </a:r>
            <a:r>
              <a:rPr lang="de-LU" dirty="0"/>
              <a:t> </a:t>
            </a:r>
            <a:br>
              <a:rPr lang="de-LU" dirty="0"/>
            </a:br>
            <a:r>
              <a:rPr lang="de-LU" dirty="0" smtClean="0"/>
              <a:t>    </a:t>
            </a:r>
            <a:r>
              <a:rPr lang="de-LU" dirty="0" err="1" smtClean="0"/>
              <a:t>Un</a:t>
            </a:r>
            <a:r>
              <a:rPr lang="de-LU" dirty="0" smtClean="0"/>
              <a:t> </a:t>
            </a:r>
            <a:r>
              <a:rPr lang="de-LU" dirty="0"/>
              <a:t>da la </a:t>
            </a:r>
            <a:r>
              <a:rPr lang="de-LU" dirty="0" err="1"/>
              <a:t>pech</a:t>
            </a:r>
            <a:r>
              <a:rPr lang="de-LU" dirty="0"/>
              <a:t> </a:t>
            </a:r>
            <a:r>
              <a:rPr lang="de-LU" dirty="0" err="1"/>
              <a:t>ni</a:t>
            </a:r>
            <a:r>
              <a:rPr lang="de-LU" dirty="0"/>
              <a:t> </a:t>
            </a:r>
            <a:r>
              <a:rPr lang="de-LU" dirty="0" err="1"/>
              <a:t>sa</a:t>
            </a:r>
            <a:r>
              <a:rPr lang="de-LU" dirty="0"/>
              <a:t> </a:t>
            </a:r>
            <a:br>
              <a:rPr lang="de-LU" dirty="0"/>
            </a:br>
            <a:r>
              <a:rPr lang="de-LU" dirty="0" smtClean="0"/>
              <a:t>    (</a:t>
            </a:r>
            <a:r>
              <a:rPr lang="de-LU" dirty="0" err="1"/>
              <a:t>Aaahh</a:t>
            </a:r>
            <a:r>
              <a:rPr lang="de-LU" dirty="0"/>
              <a:t>) </a:t>
            </a:r>
            <a:br>
              <a:rPr lang="de-LU" dirty="0"/>
            </a:br>
            <a:r>
              <a:rPr lang="de-LU" dirty="0" smtClean="0"/>
              <a:t>    </a:t>
            </a:r>
            <a:r>
              <a:rPr lang="de-LU" dirty="0" err="1" smtClean="0"/>
              <a:t>Un</a:t>
            </a:r>
            <a:r>
              <a:rPr lang="de-LU" dirty="0" smtClean="0"/>
              <a:t> </a:t>
            </a:r>
            <a:r>
              <a:rPr lang="de-LU" dirty="0"/>
              <a:t>di-I </a:t>
            </a:r>
            <a:r>
              <a:rPr lang="de-LU" dirty="0" err="1"/>
              <a:t>lay</a:t>
            </a:r>
            <a:r>
              <a:rPr lang="de-LU" dirty="0"/>
              <a:t> na </a:t>
            </a:r>
            <a:r>
              <a:rPr lang="de-LU" dirty="0" err="1"/>
              <a:t>day</a:t>
            </a:r>
            <a:r>
              <a:rPr lang="de-LU" dirty="0"/>
              <a:t> </a:t>
            </a:r>
            <a:br>
              <a:rPr lang="de-LU" dirty="0"/>
            </a:br>
            <a:r>
              <a:rPr lang="de-LU" dirty="0" smtClean="0"/>
              <a:t>    </a:t>
            </a:r>
            <a:r>
              <a:rPr lang="de-LU" dirty="0" err="1" smtClean="0"/>
              <a:t>Un</a:t>
            </a:r>
            <a:r>
              <a:rPr lang="de-LU" dirty="0" smtClean="0"/>
              <a:t> </a:t>
            </a:r>
            <a:r>
              <a:rPr lang="de-LU" dirty="0" err="1"/>
              <a:t>ma</a:t>
            </a:r>
            <a:r>
              <a:rPr lang="de-LU" dirty="0"/>
              <a:t> la </a:t>
            </a:r>
            <a:r>
              <a:rPr lang="de-LU" dirty="0" err="1"/>
              <a:t>pech</a:t>
            </a:r>
            <a:r>
              <a:rPr lang="de-LU" dirty="0"/>
              <a:t> a </a:t>
            </a:r>
            <a:r>
              <a:rPr lang="de-LU" dirty="0" err="1"/>
              <a:t>nay</a:t>
            </a:r>
            <a:r>
              <a:rPr lang="de-LU" dirty="0"/>
              <a:t> </a:t>
            </a:r>
            <a:br>
              <a:rPr lang="de-LU" dirty="0"/>
            </a:br>
            <a:r>
              <a:rPr lang="de-LU" dirty="0" smtClean="0"/>
              <a:t>    </a:t>
            </a:r>
            <a:r>
              <a:rPr lang="de-LU" dirty="0" err="1" smtClean="0"/>
              <a:t>Mee</a:t>
            </a:r>
            <a:r>
              <a:rPr lang="de-LU" dirty="0" smtClean="0"/>
              <a:t> </a:t>
            </a:r>
            <a:r>
              <a:rPr lang="de-LU" dirty="0"/>
              <a:t>di nu </a:t>
            </a:r>
            <a:r>
              <a:rPr lang="de-LU" dirty="0" err="1"/>
              <a:t>ku</a:t>
            </a:r>
            <a:r>
              <a:rPr lang="de-LU" dirty="0"/>
              <a:t> </a:t>
            </a:r>
          </a:p>
          <a:p>
            <a:pPr marL="0" indent="0">
              <a:buNone/>
            </a:pPr>
            <a:r>
              <a:rPr lang="de-LU" dirty="0" smtClean="0"/>
              <a:t>    (</a:t>
            </a:r>
            <a:r>
              <a:rPr lang="de-LU" dirty="0"/>
              <a:t>Fast tempo, 4 </a:t>
            </a:r>
            <a:r>
              <a:rPr lang="de-LU" dirty="0" err="1"/>
              <a:t>times</a:t>
            </a:r>
            <a:r>
              <a:rPr lang="de-LU" dirty="0"/>
              <a:t>) </a:t>
            </a:r>
            <a:br>
              <a:rPr lang="de-LU" dirty="0"/>
            </a:br>
            <a:r>
              <a:rPr lang="de-LU" dirty="0" smtClean="0"/>
              <a:t>    La </a:t>
            </a:r>
            <a:r>
              <a:rPr lang="de-LU" dirty="0" err="1"/>
              <a:t>la</a:t>
            </a:r>
            <a:r>
              <a:rPr lang="de-LU" dirty="0"/>
              <a:t> da </a:t>
            </a:r>
            <a:r>
              <a:rPr lang="de-LU" dirty="0" err="1"/>
              <a:t>pa</a:t>
            </a:r>
            <a:r>
              <a:rPr lang="de-LU" dirty="0"/>
              <a:t> da le na da na </a:t>
            </a:r>
            <a:br>
              <a:rPr lang="de-LU" dirty="0"/>
            </a:br>
            <a:r>
              <a:rPr lang="de-LU" dirty="0" smtClean="0"/>
              <a:t>    </a:t>
            </a:r>
            <a:r>
              <a:rPr lang="de-LU" dirty="0" err="1" smtClean="0"/>
              <a:t>Ve</a:t>
            </a:r>
            <a:r>
              <a:rPr lang="de-LU" dirty="0" smtClean="0"/>
              <a:t> </a:t>
            </a:r>
            <a:r>
              <a:rPr lang="de-LU" dirty="0" err="1"/>
              <a:t>va</a:t>
            </a:r>
            <a:r>
              <a:rPr lang="de-LU" dirty="0"/>
              <a:t> da </a:t>
            </a:r>
            <a:r>
              <a:rPr lang="de-LU" dirty="0" err="1"/>
              <a:t>pa</a:t>
            </a:r>
            <a:r>
              <a:rPr lang="de-LU" dirty="0"/>
              <a:t> da le na la </a:t>
            </a:r>
            <a:r>
              <a:rPr lang="de-LU" dirty="0" err="1"/>
              <a:t>dumda</a:t>
            </a:r>
            <a:r>
              <a:rPr lang="de-LU" dirty="0"/>
              <a:t> </a:t>
            </a:r>
          </a:p>
          <a:p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3539112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LU"/>
              <a:t>https://www.youtube.com/watch?v=-yOZEiHLuVU</a:t>
            </a:r>
            <a:br>
              <a:rPr lang="de-LU"/>
            </a:b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3330788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LU" dirty="0" smtClean="0">
                <a:solidFill>
                  <a:srgbClr val="0070C0"/>
                </a:solidFill>
              </a:rPr>
              <a:t>Musik</a:t>
            </a:r>
            <a:r>
              <a:rPr lang="de-LU" dirty="0" smtClean="0"/>
              <a:t/>
            </a:r>
            <a:br>
              <a:rPr lang="de-LU" dirty="0" smtClean="0"/>
            </a:br>
            <a:r>
              <a:rPr lang="de-LU" dirty="0" smtClean="0"/>
              <a:t>Now We Are Free</a:t>
            </a:r>
            <a:endParaRPr lang="de-L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94559"/>
            <a:ext cx="10515600" cy="39824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„Now We Are Free“ bedeutet „Jetzt sind wir frei“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Sehr ruhig und traurig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Kommt zum Schluss des Filmes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Kommt an einem traurigen Moment</a:t>
            </a:r>
            <a:endParaRPr lang="de-LU" sz="2000" dirty="0"/>
          </a:p>
        </p:txBody>
      </p:sp>
    </p:spTree>
    <p:extLst>
      <p:ext uri="{BB962C8B-B14F-4D97-AF65-F5344CB8AC3E}">
        <p14:creationId xmlns:p14="http://schemas.microsoft.com/office/powerpoint/2010/main" val="947929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LU" dirty="0"/>
              <a:t>https://www.youtube.com/watch?v=bW0VK3Fvkm4</a:t>
            </a:r>
            <a:br>
              <a:rPr lang="de-LU" dirty="0"/>
            </a:br>
            <a:endParaRPr lang="de-L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1632894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41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LU" sz="9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Film</a:t>
            </a:r>
            <a:endParaRPr lang="de-LU" sz="96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pic>
        <p:nvPicPr>
          <p:cNvPr id="19" name="Inhaltsplatzhalter 1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5"/>
          <a:stretch/>
        </p:blipFill>
        <p:spPr bwMode="auto">
          <a:xfrm>
            <a:off x="1442046" y="1811383"/>
            <a:ext cx="9025657" cy="383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695733"/>
              </p:ext>
            </p:extLst>
          </p:nvPr>
        </p:nvGraphicFramePr>
        <p:xfrm>
          <a:off x="11704320" y="6496593"/>
          <a:ext cx="505096" cy="374469"/>
        </p:xfrm>
        <a:graphic>
          <a:graphicData uri="http://schemas.openxmlformats.org/drawingml/2006/table">
            <a:tbl>
              <a:tblPr/>
              <a:tblGrid>
                <a:gridCol w="505096">
                  <a:extLst>
                    <a:ext uri="{9D8B030D-6E8A-4147-A177-3AD203B41FA5}">
                      <a16:colId xmlns:a16="http://schemas.microsoft.com/office/drawing/2014/main" val="1354712362"/>
                    </a:ext>
                  </a:extLst>
                </a:gridCol>
              </a:tblGrid>
              <a:tr h="374469">
                <a:tc>
                  <a:txBody>
                    <a:bodyPr/>
                    <a:lstStyle/>
                    <a:p>
                      <a:r>
                        <a:rPr lang="de-LU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de-L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506043"/>
                  </a:ext>
                </a:extLst>
              </a:tr>
            </a:tbl>
          </a:graphicData>
        </a:graphic>
      </p:graphicFrame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419503"/>
              </p:ext>
            </p:extLst>
          </p:nvPr>
        </p:nvGraphicFramePr>
        <p:xfrm>
          <a:off x="11216640" y="6496593"/>
          <a:ext cx="487680" cy="365760"/>
        </p:xfrm>
        <a:graphic>
          <a:graphicData uri="http://schemas.openxmlformats.org/drawingml/2006/table">
            <a:tbl>
              <a:tblPr/>
              <a:tblGrid>
                <a:gridCol w="487680">
                  <a:extLst>
                    <a:ext uri="{9D8B030D-6E8A-4147-A177-3AD203B41FA5}">
                      <a16:colId xmlns:a16="http://schemas.microsoft.com/office/drawing/2014/main" val="2739695835"/>
                    </a:ext>
                  </a:extLst>
                </a:gridCol>
              </a:tblGrid>
              <a:tr h="361407">
                <a:tc>
                  <a:txBody>
                    <a:bodyPr/>
                    <a:lstStyle/>
                    <a:p>
                      <a:r>
                        <a:rPr lang="de-LU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de-L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151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268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820092"/>
          </a:xfrm>
        </p:spPr>
        <p:txBody>
          <a:bodyPr>
            <a:normAutofit/>
          </a:bodyPr>
          <a:lstStyle/>
          <a:p>
            <a:pPr algn="ctr"/>
            <a:r>
              <a:rPr lang="de-LU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Film</a:t>
            </a:r>
            <a:r>
              <a:rPr lang="de-LU" sz="4000" dirty="0" smtClean="0"/>
              <a:t/>
            </a:r>
            <a:br>
              <a:rPr lang="de-LU" sz="4000" dirty="0" smtClean="0"/>
            </a:br>
            <a:r>
              <a:rPr lang="de-LU" sz="4000" dirty="0" smtClean="0"/>
              <a:t>Regie</a:t>
            </a:r>
            <a:br>
              <a:rPr lang="de-LU" sz="4000" dirty="0" smtClean="0"/>
            </a:br>
            <a:r>
              <a:rPr lang="de-LU" sz="4000" dirty="0" smtClean="0"/>
              <a:t> </a:t>
            </a:r>
            <a:endParaRPr lang="de-LU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3774" y="2063932"/>
            <a:ext cx="10363826" cy="37272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Ridley  Scott war der Regisseur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Erschien </a:t>
            </a:r>
            <a:r>
              <a:rPr lang="de-LU" sz="2000" dirty="0"/>
              <a:t>im Jahr 2000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Dauert 71 Minuten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Originalsprache ist Englisch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Produktionsland ist Vereinigtes Königreich</a:t>
            </a:r>
          </a:p>
          <a:p>
            <a:pPr>
              <a:buFont typeface="Wingdings" panose="05000000000000000000" pitchFamily="2" charset="2"/>
              <a:buChar char="Ø"/>
            </a:pPr>
            <a:endParaRPr lang="de-LU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de-LU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de-LU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30" y="378876"/>
            <a:ext cx="2407741" cy="3370111"/>
          </a:xfrm>
          <a:prstGeom prst="rect">
            <a:avLst/>
          </a:prstGeom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062562"/>
              </p:ext>
            </p:extLst>
          </p:nvPr>
        </p:nvGraphicFramePr>
        <p:xfrm>
          <a:off x="11869782" y="6531429"/>
          <a:ext cx="322217" cy="365760"/>
        </p:xfrm>
        <a:graphic>
          <a:graphicData uri="http://schemas.openxmlformats.org/drawingml/2006/table">
            <a:tbl>
              <a:tblPr/>
              <a:tblGrid>
                <a:gridCol w="322217">
                  <a:extLst>
                    <a:ext uri="{9D8B030D-6E8A-4147-A177-3AD203B41FA5}">
                      <a16:colId xmlns:a16="http://schemas.microsoft.com/office/drawing/2014/main" val="3767599891"/>
                    </a:ext>
                  </a:extLst>
                </a:gridCol>
              </a:tblGrid>
              <a:tr h="326571">
                <a:tc>
                  <a:txBody>
                    <a:bodyPr/>
                    <a:lstStyle/>
                    <a:p>
                      <a:r>
                        <a:rPr lang="de-LU" dirty="0" smtClean="0"/>
                        <a:t>5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387498"/>
                  </a:ext>
                </a:extLst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76" y="1610617"/>
            <a:ext cx="2656427" cy="3984640"/>
          </a:xfrm>
          <a:prstGeom prst="rect">
            <a:avLst/>
          </a:prstGeom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875902"/>
              </p:ext>
            </p:extLst>
          </p:nvPr>
        </p:nvGraphicFramePr>
        <p:xfrm>
          <a:off x="11365992" y="6531429"/>
          <a:ext cx="493775" cy="365760"/>
        </p:xfrm>
        <a:graphic>
          <a:graphicData uri="http://schemas.openxmlformats.org/drawingml/2006/table">
            <a:tbl>
              <a:tblPr/>
              <a:tblGrid>
                <a:gridCol w="493775">
                  <a:extLst>
                    <a:ext uri="{9D8B030D-6E8A-4147-A177-3AD203B41FA5}">
                      <a16:colId xmlns:a16="http://schemas.microsoft.com/office/drawing/2014/main" val="1431065159"/>
                    </a:ext>
                  </a:extLst>
                </a:gridCol>
              </a:tblGrid>
              <a:tr h="348343">
                <a:tc>
                  <a:txBody>
                    <a:bodyPr/>
                    <a:lstStyle/>
                    <a:p>
                      <a:r>
                        <a:rPr lang="de-LU" dirty="0" smtClean="0"/>
                        <a:t>13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108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92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L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Film</a:t>
            </a:r>
            <a:r>
              <a:rPr lang="de-LU" dirty="0" smtClean="0"/>
              <a:t> </a:t>
            </a:r>
            <a:r>
              <a:rPr lang="de-LU" dirty="0"/>
              <a:t/>
            </a:r>
            <a:br>
              <a:rPr lang="de-LU" dirty="0"/>
            </a:br>
            <a:r>
              <a:rPr lang="de-LU" dirty="0" smtClean="0"/>
              <a:t>im Kino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LU" sz="1800" dirty="0" smtClean="0"/>
              <a:t>Bekam 5 Oscars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1800" dirty="0" smtClean="0"/>
              <a:t>in </a:t>
            </a:r>
            <a:r>
              <a:rPr lang="de-LU" sz="1800" dirty="0"/>
              <a:t>Deutschland sahen ihn bis Anfang </a:t>
            </a:r>
            <a:r>
              <a:rPr lang="de-LU" sz="1800" dirty="0" smtClean="0"/>
              <a:t>2001 3,4 </a:t>
            </a:r>
            <a:r>
              <a:rPr lang="de-LU" sz="1800" dirty="0"/>
              <a:t>Millionen Menschen im </a:t>
            </a:r>
            <a:r>
              <a:rPr lang="de-LU" sz="1800" dirty="0" smtClean="0"/>
              <a:t>Kino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1800" dirty="0"/>
              <a:t>spielte weltweit ca. 457 Millionen US-Dollar </a:t>
            </a:r>
            <a:r>
              <a:rPr lang="de-LU" sz="1800" dirty="0" smtClean="0"/>
              <a:t>ein</a:t>
            </a:r>
          </a:p>
          <a:p>
            <a:pPr>
              <a:buFont typeface="Wingdings" panose="05000000000000000000" pitchFamily="2" charset="2"/>
              <a:buChar char="Ø"/>
            </a:pPr>
            <a:endParaRPr lang="de-LU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7" y="3270840"/>
            <a:ext cx="4127863" cy="3095898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706552"/>
              </p:ext>
            </p:extLst>
          </p:nvPr>
        </p:nvGraphicFramePr>
        <p:xfrm>
          <a:off x="11834949" y="6492239"/>
          <a:ext cx="357050" cy="365760"/>
        </p:xfrm>
        <a:graphic>
          <a:graphicData uri="http://schemas.openxmlformats.org/drawingml/2006/table">
            <a:tbl>
              <a:tblPr/>
              <a:tblGrid>
                <a:gridCol w="357050">
                  <a:extLst>
                    <a:ext uri="{9D8B030D-6E8A-4147-A177-3AD203B41FA5}">
                      <a16:colId xmlns:a16="http://schemas.microsoft.com/office/drawing/2014/main" val="301888052"/>
                    </a:ext>
                  </a:extLst>
                </a:gridCol>
              </a:tblGrid>
              <a:tr h="326570">
                <a:tc>
                  <a:txBody>
                    <a:bodyPr/>
                    <a:lstStyle/>
                    <a:p>
                      <a:r>
                        <a:rPr lang="de-LU" dirty="0" smtClean="0"/>
                        <a:t>4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837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25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34" y="2539876"/>
            <a:ext cx="6289766" cy="42876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L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Film</a:t>
            </a:r>
            <a:r>
              <a:rPr lang="de-LU" dirty="0" smtClean="0"/>
              <a:t/>
            </a:r>
            <a:br>
              <a:rPr lang="de-LU" dirty="0" smtClean="0"/>
            </a:br>
            <a:r>
              <a:rPr lang="de-LU" dirty="0" smtClean="0"/>
              <a:t>Handlung</a:t>
            </a:r>
            <a:endParaRPr lang="de-L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5063" y="1825624"/>
            <a:ext cx="10578737" cy="48799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Maximus ist ein siegreicher General </a:t>
            </a:r>
            <a:r>
              <a:rPr lang="de-LU" sz="2000" dirty="0"/>
              <a:t>des Kaisers Marcus </a:t>
            </a:r>
            <a:r>
              <a:rPr lang="de-LU" sz="2000" dirty="0" smtClean="0"/>
              <a:t>Aurelius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Sollte deren Nachfolger werden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/>
              <a:t>Doch dann </a:t>
            </a:r>
            <a:r>
              <a:rPr lang="de-LU" sz="2000" dirty="0" smtClean="0"/>
              <a:t>stirbt </a:t>
            </a:r>
            <a:r>
              <a:rPr lang="de-LU" sz="2000" dirty="0"/>
              <a:t>der Herrscher </a:t>
            </a:r>
            <a:r>
              <a:rPr lang="de-LU" sz="2000" dirty="0" smtClean="0"/>
              <a:t>unerwartet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dessen Sohn </a:t>
            </a:r>
            <a:r>
              <a:rPr lang="de-LU" sz="2000" dirty="0"/>
              <a:t>Commodus </a:t>
            </a:r>
            <a:r>
              <a:rPr lang="de-LU" sz="2000" dirty="0" smtClean="0"/>
              <a:t>übernimmt </a:t>
            </a:r>
            <a:r>
              <a:rPr lang="de-LU" sz="2000" dirty="0"/>
              <a:t>die </a:t>
            </a:r>
            <a:r>
              <a:rPr lang="de-LU" sz="2000" dirty="0" smtClean="0"/>
              <a:t>Macht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/>
              <a:t>Er lässt Maximus verhaften und verurteilt ihn zum </a:t>
            </a:r>
            <a:r>
              <a:rPr lang="de-LU" sz="2000" dirty="0" smtClean="0"/>
              <a:t>Tode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Maximus </a:t>
            </a:r>
            <a:r>
              <a:rPr lang="de-LU" sz="2000" dirty="0"/>
              <a:t>kann jedoch </a:t>
            </a:r>
            <a:r>
              <a:rPr lang="de-LU" sz="2000" dirty="0" smtClean="0"/>
              <a:t>fliehen</a:t>
            </a:r>
          </a:p>
          <a:p>
            <a:pPr marL="0" indent="0">
              <a:buNone/>
            </a:pPr>
            <a:r>
              <a:rPr lang="de-LU" sz="2000" dirty="0"/>
              <a:t> </a:t>
            </a:r>
            <a:endParaRPr lang="de-LU" sz="2000" dirty="0" smtClean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554329"/>
              </p:ext>
            </p:extLst>
          </p:nvPr>
        </p:nvGraphicFramePr>
        <p:xfrm>
          <a:off x="11747863" y="6461759"/>
          <a:ext cx="435428" cy="365760"/>
        </p:xfrm>
        <a:graphic>
          <a:graphicData uri="http://schemas.openxmlformats.org/drawingml/2006/table">
            <a:tbl>
              <a:tblPr/>
              <a:tblGrid>
                <a:gridCol w="435428">
                  <a:extLst>
                    <a:ext uri="{9D8B030D-6E8A-4147-A177-3AD203B41FA5}">
                      <a16:colId xmlns:a16="http://schemas.microsoft.com/office/drawing/2014/main" val="3964836417"/>
                    </a:ext>
                  </a:extLst>
                </a:gridCol>
              </a:tblGrid>
              <a:tr h="357051">
                <a:tc>
                  <a:txBody>
                    <a:bodyPr/>
                    <a:lstStyle/>
                    <a:p>
                      <a:r>
                        <a:rPr lang="de-LU" dirty="0" smtClean="0"/>
                        <a:t>11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970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09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764" y="374677"/>
            <a:ext cx="10337699" cy="1549917"/>
          </a:xfrm>
        </p:spPr>
        <p:txBody>
          <a:bodyPr>
            <a:normAutofit/>
          </a:bodyPr>
          <a:lstStyle/>
          <a:p>
            <a:pPr algn="ctr"/>
            <a:r>
              <a:rPr lang="de-L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Film</a:t>
            </a:r>
            <a:r>
              <a:rPr lang="de-LU" dirty="0" smtClean="0"/>
              <a:t/>
            </a:r>
            <a:br>
              <a:rPr lang="de-LU" dirty="0" smtClean="0"/>
            </a:br>
            <a:r>
              <a:rPr lang="de-LU" dirty="0" smtClean="0"/>
              <a:t> 5 Hauptpersonen</a:t>
            </a:r>
            <a:endParaRPr lang="de-LU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235131" y="2403502"/>
            <a:ext cx="11610560" cy="4271618"/>
          </a:xfrm>
        </p:spPr>
        <p:txBody>
          <a:bodyPr/>
          <a:lstStyle/>
          <a:p>
            <a:pPr marL="0" indent="0">
              <a:buNone/>
            </a:pPr>
            <a:endParaRPr lang="de-LU" dirty="0" smtClean="0"/>
          </a:p>
          <a:p>
            <a:pPr marL="0" indent="0">
              <a:buNone/>
            </a:pPr>
            <a:r>
              <a:rPr lang="de-LU" sz="1600" dirty="0" smtClean="0"/>
              <a:t>Foto 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de-LU" sz="1600" dirty="0"/>
          </a:p>
          <a:p>
            <a:pPr marL="0" indent="0">
              <a:buNone/>
            </a:pPr>
            <a:r>
              <a:rPr lang="de-LU" sz="1600" dirty="0" smtClean="0"/>
              <a:t>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de-LU" sz="1600" dirty="0" smtClean="0"/>
          </a:p>
          <a:p>
            <a:pPr marL="0" indent="0">
              <a:buNone/>
            </a:pPr>
            <a:r>
              <a:rPr lang="de-LU" sz="1600" dirty="0" smtClean="0"/>
              <a:t>Name :  Russel Crowe     Joaquin phoenix    Connie Nielsen      Oliver Reed             Richard Harris   </a:t>
            </a:r>
          </a:p>
          <a:p>
            <a:pPr marL="0" indent="0">
              <a:buNone/>
            </a:pPr>
            <a:r>
              <a:rPr lang="de-LU" sz="1600" dirty="0" smtClean="0"/>
              <a:t>Rolle :     Maximus              Commodus              Lucilla                    Primo                     Marcus Aurelius</a:t>
            </a:r>
            <a:endParaRPr lang="de-LU" sz="1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67" y="1924592"/>
            <a:ext cx="1417863" cy="199725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907" y="1924592"/>
            <a:ext cx="1417863" cy="1997257"/>
          </a:xfrm>
          <a:prstGeom prst="rect">
            <a:avLst/>
          </a:prstGeom>
        </p:spPr>
      </p:pic>
      <p:sp>
        <p:nvSpPr>
          <p:cNvPr id="7" name="AutoShape 4" descr="Bildergebnis für oliver reed"/>
          <p:cNvSpPr>
            <a:spLocks noChangeAspect="1" noChangeArrowheads="1"/>
          </p:cNvSpPr>
          <p:nvPr/>
        </p:nvSpPr>
        <p:spPr bwMode="auto">
          <a:xfrm>
            <a:off x="63499" y="-136525"/>
            <a:ext cx="2174603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LU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247" y="1924592"/>
            <a:ext cx="1417863" cy="199725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9" y="1933618"/>
            <a:ext cx="1417863" cy="1997257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435107"/>
              </p:ext>
            </p:extLst>
          </p:nvPr>
        </p:nvGraphicFramePr>
        <p:xfrm>
          <a:off x="9919062" y="6470469"/>
          <a:ext cx="269968" cy="387531"/>
        </p:xfrm>
        <a:graphic>
          <a:graphicData uri="http://schemas.openxmlformats.org/drawingml/2006/table">
            <a:tbl>
              <a:tblPr/>
              <a:tblGrid>
                <a:gridCol w="269968">
                  <a:extLst>
                    <a:ext uri="{9D8B030D-6E8A-4147-A177-3AD203B41FA5}">
                      <a16:colId xmlns:a16="http://schemas.microsoft.com/office/drawing/2014/main" val="2875764393"/>
                    </a:ext>
                  </a:extLst>
                </a:gridCol>
              </a:tblGrid>
              <a:tr h="387531">
                <a:tc>
                  <a:txBody>
                    <a:bodyPr/>
                    <a:lstStyle/>
                    <a:p>
                      <a:r>
                        <a:rPr lang="de-LU" dirty="0" smtClean="0"/>
                        <a:t>6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924972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042227"/>
              </p:ext>
            </p:extLst>
          </p:nvPr>
        </p:nvGraphicFramePr>
        <p:xfrm>
          <a:off x="10302240" y="6461761"/>
          <a:ext cx="269966" cy="391886"/>
        </p:xfrm>
        <a:graphic>
          <a:graphicData uri="http://schemas.openxmlformats.org/drawingml/2006/table">
            <a:tbl>
              <a:tblPr/>
              <a:tblGrid>
                <a:gridCol w="269966">
                  <a:extLst>
                    <a:ext uri="{9D8B030D-6E8A-4147-A177-3AD203B41FA5}">
                      <a16:colId xmlns:a16="http://schemas.microsoft.com/office/drawing/2014/main" val="3062915947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r>
                        <a:rPr lang="de-LU" dirty="0" smtClean="0"/>
                        <a:t>7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130580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969585"/>
              </p:ext>
            </p:extLst>
          </p:nvPr>
        </p:nvGraphicFramePr>
        <p:xfrm>
          <a:off x="10685417" y="6479177"/>
          <a:ext cx="278674" cy="391886"/>
        </p:xfrm>
        <a:graphic>
          <a:graphicData uri="http://schemas.openxmlformats.org/drawingml/2006/table">
            <a:tbl>
              <a:tblPr/>
              <a:tblGrid>
                <a:gridCol w="278674">
                  <a:extLst>
                    <a:ext uri="{9D8B030D-6E8A-4147-A177-3AD203B41FA5}">
                      <a16:colId xmlns:a16="http://schemas.microsoft.com/office/drawing/2014/main" val="3741151167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r>
                        <a:rPr lang="de-LU" dirty="0" smtClean="0"/>
                        <a:t>8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225851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924281"/>
              </p:ext>
            </p:extLst>
          </p:nvPr>
        </p:nvGraphicFramePr>
        <p:xfrm>
          <a:off x="11103429" y="6505303"/>
          <a:ext cx="261257" cy="365760"/>
        </p:xfrm>
        <a:graphic>
          <a:graphicData uri="http://schemas.openxmlformats.org/drawingml/2006/table">
            <a:tbl>
              <a:tblPr/>
              <a:tblGrid>
                <a:gridCol w="261257">
                  <a:extLst>
                    <a:ext uri="{9D8B030D-6E8A-4147-A177-3AD203B41FA5}">
                      <a16:colId xmlns:a16="http://schemas.microsoft.com/office/drawing/2014/main" val="2733830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de-LU" dirty="0" smtClean="0"/>
                        <a:t>9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149118"/>
                  </a:ext>
                </a:extLst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508931"/>
              </p:ext>
            </p:extLst>
          </p:nvPr>
        </p:nvGraphicFramePr>
        <p:xfrm>
          <a:off x="11504023" y="6505303"/>
          <a:ext cx="454878" cy="365760"/>
        </p:xfrm>
        <a:graphic>
          <a:graphicData uri="http://schemas.openxmlformats.org/drawingml/2006/table">
            <a:tbl>
              <a:tblPr/>
              <a:tblGrid>
                <a:gridCol w="454878">
                  <a:extLst>
                    <a:ext uri="{9D8B030D-6E8A-4147-A177-3AD203B41FA5}">
                      <a16:colId xmlns:a16="http://schemas.microsoft.com/office/drawing/2014/main" val="3333385075"/>
                    </a:ext>
                  </a:extLst>
                </a:gridCol>
              </a:tblGrid>
              <a:tr h="352697">
                <a:tc>
                  <a:txBody>
                    <a:bodyPr/>
                    <a:lstStyle/>
                    <a:p>
                      <a:r>
                        <a:rPr lang="de-LU" dirty="0" smtClean="0"/>
                        <a:t>10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324968"/>
                  </a:ext>
                </a:extLst>
              </a:tr>
            </a:tbl>
          </a:graphicData>
        </a:graphic>
      </p:graphicFrame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r="17381"/>
          <a:stretch/>
        </p:blipFill>
        <p:spPr>
          <a:xfrm>
            <a:off x="7037587" y="1892300"/>
            <a:ext cx="1723236" cy="19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4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LU" dirty="0" smtClean="0">
                <a:solidFill>
                  <a:srgbClr val="0070C0"/>
                </a:solidFill>
              </a:rPr>
              <a:t>Musik</a:t>
            </a:r>
            <a:endParaRPr lang="de-LU" dirty="0">
              <a:solidFill>
                <a:srgbClr val="0070C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1889" y="1690688"/>
            <a:ext cx="10363826" cy="4823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1. Progeny                                            14.   Am I Not Merciful                                                      </a:t>
            </a:r>
          </a:p>
          <a:p>
            <a:pPr marL="0" indent="0">
              <a:buNone/>
            </a:pPr>
            <a:r>
              <a:rPr lang="en-US" sz="1400" dirty="0" smtClean="0"/>
              <a:t>2.  The Wheat                                      15.  Elysium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3</a:t>
            </a:r>
            <a:r>
              <a:rPr lang="en-US" sz="1400" dirty="0"/>
              <a:t>.</a:t>
            </a:r>
            <a:r>
              <a:rPr lang="en-US" sz="1400" dirty="0" smtClean="0">
                <a:solidFill>
                  <a:srgbClr val="0070C0"/>
                </a:solidFill>
              </a:rPr>
              <a:t>  </a:t>
            </a:r>
            <a:r>
              <a:rPr lang="en-US" sz="1400" u="sng" dirty="0" smtClean="0">
                <a:solidFill>
                  <a:srgbClr val="0070C0"/>
                </a:solidFill>
              </a:rPr>
              <a:t>The Battle</a:t>
            </a:r>
            <a:r>
              <a:rPr lang="en-US" sz="1400" dirty="0" smtClean="0">
                <a:solidFill>
                  <a:srgbClr val="0070C0"/>
                </a:solidFill>
              </a:rPr>
              <a:t>                                        </a:t>
            </a:r>
            <a:r>
              <a:rPr lang="en-US" sz="1400" dirty="0" smtClean="0"/>
              <a:t>16.  Honor Him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4.  Earth                                                 17.  </a:t>
            </a:r>
            <a:r>
              <a:rPr lang="en-US" sz="1400" u="sng" dirty="0" smtClean="0">
                <a:solidFill>
                  <a:srgbClr val="0070C0"/>
                </a:solidFill>
              </a:rPr>
              <a:t>Now We Are Free</a:t>
            </a:r>
            <a:endParaRPr lang="en-US" sz="14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5.  Sorrow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6.  To </a:t>
            </a:r>
            <a:r>
              <a:rPr lang="en-US" sz="1400" dirty="0"/>
              <a:t>Zucchabar</a:t>
            </a:r>
          </a:p>
          <a:p>
            <a:pPr marL="0" indent="0">
              <a:buNone/>
            </a:pPr>
            <a:r>
              <a:rPr lang="en-US" sz="1400" dirty="0" smtClean="0"/>
              <a:t>7.  Patricide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8.  The </a:t>
            </a:r>
            <a:r>
              <a:rPr lang="en-US" sz="1400" dirty="0"/>
              <a:t>Emperor Is Dead</a:t>
            </a:r>
          </a:p>
          <a:p>
            <a:pPr marL="0" indent="0">
              <a:buNone/>
            </a:pPr>
            <a:r>
              <a:rPr lang="en-US" sz="1400" dirty="0" smtClean="0"/>
              <a:t>9.  The </a:t>
            </a:r>
            <a:r>
              <a:rPr lang="en-US" sz="1400" dirty="0"/>
              <a:t>Might of Rome</a:t>
            </a:r>
          </a:p>
          <a:p>
            <a:pPr marL="0" indent="0">
              <a:buNone/>
            </a:pPr>
            <a:r>
              <a:rPr lang="en-US" sz="1400" dirty="0" smtClean="0"/>
              <a:t>10. Strength </a:t>
            </a:r>
            <a:r>
              <a:rPr lang="en-US" sz="1400" dirty="0"/>
              <a:t>and Honor</a:t>
            </a:r>
          </a:p>
          <a:p>
            <a:pPr marL="0" indent="0">
              <a:buNone/>
            </a:pPr>
            <a:r>
              <a:rPr lang="en-US" sz="1400" dirty="0" smtClean="0"/>
              <a:t>11. Reunion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12. Slaves </a:t>
            </a:r>
            <a:r>
              <a:rPr lang="en-US" sz="1400" dirty="0"/>
              <a:t>to Rome</a:t>
            </a:r>
          </a:p>
          <a:p>
            <a:pPr marL="0" indent="0">
              <a:buNone/>
            </a:pPr>
            <a:r>
              <a:rPr lang="en-US" sz="1400" dirty="0" smtClean="0"/>
              <a:t>13.Barbarian Horde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79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LU" dirty="0"/>
              <a:t>T</a:t>
            </a:r>
            <a:r>
              <a:rPr lang="de-LU" dirty="0" smtClean="0"/>
              <a:t>railer</a:t>
            </a:r>
            <a:endParaRPr lang="de-L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LU" dirty="0"/>
              <a:t>https://www.bing.com/videos/search?q=gladiator+trailer+deutsch&amp;ru=%2fsearc&amp;view=detail&amp;mid=D431C2742E872A4DB501D431C2742E872A4DB501&amp;&amp;FORM=VRDGAR</a:t>
            </a:r>
          </a:p>
          <a:p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2780620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LU" dirty="0" smtClean="0"/>
              <a:t>Links</a:t>
            </a:r>
            <a:endParaRPr lang="de-L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5063" y="1490472"/>
            <a:ext cx="11077303" cy="53675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LU" sz="55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1. https</a:t>
            </a:r>
            <a:r>
              <a:rPr lang="de-LU" sz="5500" dirty="0">
                <a:hlinkClick r:id="rId2"/>
              </a:rPr>
              <a:t>://</a:t>
            </a:r>
            <a:r>
              <a:rPr lang="de-LU" sz="5500" dirty="0" smtClean="0">
                <a:hlinkClick r:id="rId2"/>
              </a:rPr>
              <a:t>drcatesflutetips.files.wordpress.com/2017/04/img_0894.jpg</a:t>
            </a:r>
            <a:endParaRPr lang="de-LU" sz="5500" dirty="0" smtClean="0"/>
          </a:p>
          <a:p>
            <a:pPr marL="0" indent="0">
              <a:buNone/>
            </a:pPr>
            <a:r>
              <a:rPr lang="de-LU" sz="5500" dirty="0"/>
              <a:t>2</a:t>
            </a:r>
            <a:r>
              <a:rPr lang="de-LU" sz="5500" dirty="0" smtClean="0"/>
              <a:t>. </a:t>
            </a:r>
            <a:r>
              <a:rPr lang="de-LU" sz="5500" dirty="0">
                <a:hlinkClick r:id="rId3"/>
              </a:rPr>
              <a:t>https://</a:t>
            </a:r>
            <a:r>
              <a:rPr lang="de-LU" sz="5500" dirty="0" smtClean="0">
                <a:hlinkClick r:id="rId3"/>
              </a:rPr>
              <a:t>d1aeri3ty3izns.cloudfront.net/media/7/70037/1200/preview_2.jpg</a:t>
            </a:r>
            <a:endParaRPr lang="de-LU" sz="5500" dirty="0" smtClean="0"/>
          </a:p>
          <a:p>
            <a:pPr marL="0" indent="0">
              <a:buNone/>
            </a:pPr>
            <a:r>
              <a:rPr lang="de-LU" sz="5500" dirty="0" smtClean="0"/>
              <a:t>3. </a:t>
            </a:r>
            <a:r>
              <a:rPr lang="de-LU" sz="5500" dirty="0" smtClean="0">
                <a:solidFill>
                  <a:srgbClr val="92D050"/>
                </a:solidFill>
              </a:rPr>
              <a:t>s3.lonestarpercussion.com/</a:t>
            </a:r>
            <a:r>
              <a:rPr lang="de-LU" sz="5500" dirty="0" err="1" smtClean="0">
                <a:solidFill>
                  <a:srgbClr val="92D050"/>
                </a:solidFill>
              </a:rPr>
              <a:t>resize</a:t>
            </a:r>
            <a:r>
              <a:rPr lang="de-LU" sz="5500" dirty="0" smtClean="0">
                <a:solidFill>
                  <a:srgbClr val="92D050"/>
                </a:solidFill>
              </a:rPr>
              <a:t>/</a:t>
            </a:r>
            <a:r>
              <a:rPr lang="de-LU" sz="5500" dirty="0" err="1" smtClean="0">
                <a:solidFill>
                  <a:srgbClr val="92D050"/>
                </a:solidFill>
              </a:rPr>
              <a:t>images</a:t>
            </a:r>
            <a:r>
              <a:rPr lang="de-LU" sz="5500" dirty="0" smtClean="0">
                <a:solidFill>
                  <a:srgbClr val="92D050"/>
                </a:solidFill>
              </a:rPr>
              <a:t>/</a:t>
            </a:r>
            <a:r>
              <a:rPr lang="de-LU" sz="5500" dirty="0" err="1" smtClean="0">
                <a:solidFill>
                  <a:srgbClr val="92D050"/>
                </a:solidFill>
              </a:rPr>
              <a:t>product</a:t>
            </a:r>
            <a:r>
              <a:rPr lang="de-LU" sz="5500" dirty="0" smtClean="0">
                <a:solidFill>
                  <a:srgbClr val="92D050"/>
                </a:solidFill>
              </a:rPr>
              <a:t>-image/Cosmic-Percussion-CP221.jpg</a:t>
            </a:r>
          </a:p>
          <a:p>
            <a:pPr marL="0" indent="0">
              <a:buNone/>
            </a:pPr>
            <a:r>
              <a:rPr lang="de-LU" sz="5500" dirty="0" smtClean="0"/>
              <a:t>4. </a:t>
            </a:r>
            <a:r>
              <a:rPr lang="de-LU" sz="5500" dirty="0">
                <a:hlinkClick r:id="rId4"/>
              </a:rPr>
              <a:t>https://</a:t>
            </a:r>
            <a:r>
              <a:rPr lang="de-LU" sz="5500" dirty="0" smtClean="0">
                <a:hlinkClick r:id="rId4"/>
              </a:rPr>
              <a:t>i.ytimg.com/vi/yF6Tiq0qJxE/maxresdefault.jpg</a:t>
            </a:r>
            <a:endParaRPr lang="de-LU" sz="5500" dirty="0" smtClean="0"/>
          </a:p>
          <a:p>
            <a:pPr marL="0" indent="0">
              <a:buNone/>
            </a:pPr>
            <a:r>
              <a:rPr lang="de-LU" sz="5500" dirty="0"/>
              <a:t>5. </a:t>
            </a:r>
            <a:r>
              <a:rPr lang="de-LU" sz="5500" dirty="0">
                <a:hlinkClick r:id="rId5"/>
              </a:rPr>
              <a:t>https://upload.wikimedia.org/wikipedia/commons/d/db/Ridley_Scott_%</a:t>
            </a:r>
            <a:r>
              <a:rPr lang="de-LU" sz="5500" dirty="0" smtClean="0">
                <a:hlinkClick r:id="rId5"/>
              </a:rPr>
              <a:t>2823716888011%29.jpg</a:t>
            </a:r>
            <a:endParaRPr lang="de-LU" sz="5500" dirty="0" smtClean="0"/>
          </a:p>
          <a:p>
            <a:pPr marL="0" indent="0">
              <a:buNone/>
            </a:pPr>
            <a:r>
              <a:rPr lang="de-LU" sz="5500" dirty="0" smtClean="0"/>
              <a:t>6.</a:t>
            </a:r>
            <a:r>
              <a:rPr lang="de-LU" sz="5500" dirty="0" smtClean="0">
                <a:hlinkClick r:id="rId6"/>
              </a:rPr>
              <a:t>https</a:t>
            </a:r>
            <a:r>
              <a:rPr lang="de-LU" sz="5500" dirty="0">
                <a:hlinkClick r:id="rId6"/>
              </a:rPr>
              <a:t>://</a:t>
            </a:r>
            <a:r>
              <a:rPr lang="de-LU" sz="5500" dirty="0" smtClean="0">
                <a:hlinkClick r:id="rId6"/>
              </a:rPr>
              <a:t>images.fandango.com/</a:t>
            </a:r>
            <a:r>
              <a:rPr lang="de-LU" sz="5500" dirty="0" err="1" smtClean="0">
                <a:hlinkClick r:id="rId6"/>
              </a:rPr>
              <a:t>ImageRenderer</a:t>
            </a:r>
            <a:r>
              <a:rPr lang="de-LU" sz="5500" dirty="0" smtClean="0">
                <a:hlinkClick r:id="rId6"/>
              </a:rPr>
              <a:t>/0/0/</a:t>
            </a:r>
            <a:r>
              <a:rPr lang="de-LU" sz="5500" dirty="0" err="1" smtClean="0">
                <a:hlinkClick r:id="rId6"/>
              </a:rPr>
              <a:t>redesign</a:t>
            </a:r>
            <a:r>
              <a:rPr lang="de-LU" sz="5500" dirty="0" smtClean="0">
                <a:hlinkClick r:id="rId6"/>
              </a:rPr>
              <a:t>/</a:t>
            </a:r>
            <a:r>
              <a:rPr lang="de-LU" sz="5500" dirty="0" err="1" smtClean="0">
                <a:hlinkClick r:id="rId6"/>
              </a:rPr>
              <a:t>static</a:t>
            </a:r>
            <a:r>
              <a:rPr lang="de-LU" sz="5500" dirty="0" smtClean="0">
                <a:hlinkClick r:id="rId6"/>
              </a:rPr>
              <a:t>/</a:t>
            </a:r>
            <a:r>
              <a:rPr lang="de-LU" sz="5500" dirty="0" err="1" smtClean="0">
                <a:hlinkClick r:id="rId6"/>
              </a:rPr>
              <a:t>img</a:t>
            </a:r>
            <a:r>
              <a:rPr lang="de-LU" sz="5500" dirty="0" smtClean="0">
                <a:hlinkClick r:id="rId6"/>
              </a:rPr>
              <a:t>/default_poster.png/0/</a:t>
            </a:r>
            <a:r>
              <a:rPr lang="de-LU" sz="5500" dirty="0" err="1" smtClean="0">
                <a:hlinkClick r:id="rId6"/>
              </a:rPr>
              <a:t>images</a:t>
            </a:r>
            <a:r>
              <a:rPr lang="de-LU" sz="5500" dirty="0" smtClean="0">
                <a:hlinkClick r:id="rId6"/>
              </a:rPr>
              <a:t>/</a:t>
            </a:r>
            <a:r>
              <a:rPr lang="de-LU" sz="5500" dirty="0" err="1" smtClean="0">
                <a:hlinkClick r:id="rId6"/>
              </a:rPr>
              <a:t>masterrepository</a:t>
            </a:r>
            <a:r>
              <a:rPr lang="de-LU" sz="5500" dirty="0" smtClean="0">
                <a:hlinkClick r:id="rId6"/>
              </a:rPr>
              <a:t>/performer%20image       s/p15959/russell-crowe-f.jpg</a:t>
            </a:r>
            <a:endParaRPr lang="de-LU" sz="5500" dirty="0" smtClean="0"/>
          </a:p>
          <a:p>
            <a:pPr marL="0" indent="0">
              <a:buNone/>
            </a:pPr>
            <a:r>
              <a:rPr lang="de-LU" sz="5500" dirty="0"/>
              <a:t>7. </a:t>
            </a:r>
            <a:r>
              <a:rPr lang="de-LU" sz="5500" dirty="0" smtClean="0">
                <a:solidFill>
                  <a:srgbClr val="92D050"/>
                </a:solidFill>
              </a:rPr>
              <a:t>fr.web.img5.acsta.net/</a:t>
            </a:r>
            <a:r>
              <a:rPr lang="de-LU" sz="5500" dirty="0" err="1" smtClean="0">
                <a:solidFill>
                  <a:srgbClr val="92D050"/>
                </a:solidFill>
              </a:rPr>
              <a:t>pictures</a:t>
            </a:r>
            <a:r>
              <a:rPr lang="de-LU" sz="5500" dirty="0" smtClean="0">
                <a:solidFill>
                  <a:srgbClr val="92D050"/>
                </a:solidFill>
              </a:rPr>
              <a:t>/17/05/29/11/47/593823.jpg</a:t>
            </a:r>
          </a:p>
          <a:p>
            <a:pPr marL="0" indent="0">
              <a:buNone/>
            </a:pPr>
            <a:r>
              <a:rPr lang="de-LU" sz="5500" dirty="0" smtClean="0"/>
              <a:t>8. </a:t>
            </a:r>
            <a:r>
              <a:rPr lang="de-LU" sz="5500" dirty="0" smtClean="0">
                <a:solidFill>
                  <a:srgbClr val="92D050"/>
                </a:solidFill>
              </a:rPr>
              <a:t> es.web.img3.acsta.net/</a:t>
            </a:r>
            <a:r>
              <a:rPr lang="de-LU" sz="5500" dirty="0" err="1" smtClean="0">
                <a:solidFill>
                  <a:srgbClr val="92D050"/>
                </a:solidFill>
              </a:rPr>
              <a:t>pictures</a:t>
            </a:r>
            <a:r>
              <a:rPr lang="de-LU" sz="5500" dirty="0" smtClean="0">
                <a:solidFill>
                  <a:srgbClr val="92D050"/>
                </a:solidFill>
              </a:rPr>
              <a:t>/16/03/29/14/51/281019.jpg</a:t>
            </a:r>
            <a:endParaRPr lang="de-LU" sz="55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de-LU" sz="5500" dirty="0"/>
              <a:t>9. </a:t>
            </a:r>
            <a:r>
              <a:rPr lang="de-LU" sz="5500" dirty="0" smtClean="0">
                <a:hlinkClick r:id="rId7"/>
              </a:rPr>
              <a:t>www.bolsamania.com/cine/wp-content/uploads/2014/10/25.jpg</a:t>
            </a:r>
            <a:endParaRPr lang="de-LU" sz="5500" dirty="0" smtClean="0"/>
          </a:p>
          <a:p>
            <a:pPr marL="0" indent="0">
              <a:buNone/>
            </a:pPr>
            <a:r>
              <a:rPr lang="de-LU" sz="5500" dirty="0"/>
              <a:t>10. </a:t>
            </a:r>
            <a:r>
              <a:rPr lang="de-LU" sz="5500" dirty="0" smtClean="0">
                <a:hlinkClick r:id="rId8"/>
              </a:rPr>
              <a:t>www.5minutebiographies.com/wp-content/uploads/2017/02/richard-harris-004.jpg</a:t>
            </a:r>
            <a:endParaRPr lang="de-LU" sz="5500" dirty="0" smtClean="0"/>
          </a:p>
          <a:p>
            <a:pPr marL="0" indent="0">
              <a:buNone/>
            </a:pPr>
            <a:r>
              <a:rPr lang="de-LU" sz="5500" dirty="0"/>
              <a:t>11. </a:t>
            </a:r>
            <a:r>
              <a:rPr lang="de-LU" sz="5500" dirty="0" smtClean="0">
                <a:solidFill>
                  <a:srgbClr val="92D050"/>
                </a:solidFill>
              </a:rPr>
              <a:t>images4.fanpop.com/</a:t>
            </a:r>
            <a:r>
              <a:rPr lang="de-LU" sz="5500" dirty="0" err="1" smtClean="0">
                <a:solidFill>
                  <a:srgbClr val="92D050"/>
                </a:solidFill>
              </a:rPr>
              <a:t>image</a:t>
            </a:r>
            <a:r>
              <a:rPr lang="de-LU" sz="5500" dirty="0" smtClean="0">
                <a:solidFill>
                  <a:srgbClr val="92D050"/>
                </a:solidFill>
              </a:rPr>
              <a:t>/</a:t>
            </a:r>
            <a:r>
              <a:rPr lang="de-LU" sz="5500" dirty="0" err="1" smtClean="0">
                <a:solidFill>
                  <a:srgbClr val="92D050"/>
                </a:solidFill>
              </a:rPr>
              <a:t>photos</a:t>
            </a:r>
            <a:r>
              <a:rPr lang="de-LU" sz="5500" dirty="0" smtClean="0">
                <a:solidFill>
                  <a:srgbClr val="92D050"/>
                </a:solidFill>
              </a:rPr>
              <a:t>/15300000/Gladiator-movies-15324569-1280-800.jpg</a:t>
            </a:r>
          </a:p>
          <a:p>
            <a:pPr marL="0" indent="0">
              <a:buNone/>
            </a:pPr>
            <a:r>
              <a:rPr lang="de-LU" sz="5500" dirty="0" smtClean="0"/>
              <a:t>12.</a:t>
            </a:r>
            <a:r>
              <a:rPr lang="de-LU" sz="5500" dirty="0" smtClean="0">
                <a:solidFill>
                  <a:srgbClr val="92D050"/>
                </a:solidFill>
              </a:rPr>
              <a:t> </a:t>
            </a:r>
            <a:r>
              <a:rPr lang="de-LU" sz="5500" dirty="0">
                <a:solidFill>
                  <a:srgbClr val="92D050"/>
                </a:solidFill>
                <a:hlinkClick r:id="rId9"/>
              </a:rPr>
              <a:t>https://</a:t>
            </a:r>
            <a:r>
              <a:rPr lang="de-LU" sz="5500" dirty="0" smtClean="0">
                <a:solidFill>
                  <a:srgbClr val="92D050"/>
                </a:solidFill>
                <a:hlinkClick r:id="rId9"/>
              </a:rPr>
              <a:t>wallpapercave.com/wp/wp1830087.jpg</a:t>
            </a:r>
            <a:endParaRPr lang="de-LU" sz="55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de-LU" sz="5500" dirty="0"/>
              <a:t>13</a:t>
            </a:r>
            <a:r>
              <a:rPr lang="de-LU" sz="5500" dirty="0">
                <a:solidFill>
                  <a:srgbClr val="92D050"/>
                </a:solidFill>
              </a:rPr>
              <a:t>. </a:t>
            </a:r>
            <a:r>
              <a:rPr lang="de-LU" sz="5500" dirty="0" smtClean="0">
                <a:solidFill>
                  <a:srgbClr val="92D050"/>
                </a:solidFill>
              </a:rPr>
              <a:t>image.tmdb.org/t/p/original/9HHuKIB3djq1tgUsPDdmDQhN5b5.jpg</a:t>
            </a:r>
          </a:p>
          <a:p>
            <a:pPr marL="0" indent="0">
              <a:buNone/>
            </a:pPr>
            <a:r>
              <a:rPr lang="de-LU" sz="5500" dirty="0" smtClean="0"/>
              <a:t>14</a:t>
            </a:r>
            <a:r>
              <a:rPr lang="de-LU" sz="5500" dirty="0"/>
              <a:t>. </a:t>
            </a:r>
            <a:r>
              <a:rPr lang="de-LU" sz="5500" dirty="0" smtClean="0"/>
              <a:t>hollywoodinvienna.com/</a:t>
            </a:r>
            <a:r>
              <a:rPr lang="de-LU" sz="5500" dirty="0" err="1" smtClean="0"/>
              <a:t>uploads</a:t>
            </a:r>
            <a:r>
              <a:rPr lang="de-LU" sz="5500" dirty="0" smtClean="0"/>
              <a:t>/</a:t>
            </a:r>
            <a:r>
              <a:rPr lang="de-LU" sz="5500" dirty="0" err="1" smtClean="0"/>
              <a:t>person</a:t>
            </a:r>
            <a:r>
              <a:rPr lang="de-LU" sz="5500" dirty="0" smtClean="0"/>
              <a:t>/50/image_klaus-badelt-image.jpg</a:t>
            </a:r>
          </a:p>
          <a:p>
            <a:pPr marL="0" indent="0">
              <a:buNone/>
            </a:pPr>
            <a:r>
              <a:rPr lang="de-LU" sz="5500" dirty="0" smtClean="0"/>
              <a:t>15</a:t>
            </a:r>
            <a:r>
              <a:rPr lang="de-LU" sz="5500" dirty="0" smtClean="0">
                <a:solidFill>
                  <a:srgbClr val="92D050"/>
                </a:solidFill>
              </a:rPr>
              <a:t> </a:t>
            </a:r>
            <a:r>
              <a:rPr lang="de-LU" sz="5500" dirty="0">
                <a:solidFill>
                  <a:srgbClr val="92D050"/>
                </a:solidFill>
                <a:hlinkClick r:id="rId10"/>
              </a:rPr>
              <a:t>https://</a:t>
            </a:r>
            <a:r>
              <a:rPr lang="de-LU" sz="5500" dirty="0" smtClean="0">
                <a:solidFill>
                  <a:srgbClr val="92D050"/>
                </a:solidFill>
                <a:hlinkClick r:id="rId10"/>
              </a:rPr>
              <a:t>upload.wikimedia.org/wikipedia/commons/thumb/0/08/LisaGerrard-Press-Image-2009.jpg/1200px-LisaGerrard-Press-Image-2009.jpg</a:t>
            </a:r>
            <a:endParaRPr lang="de-LU" sz="55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de-LU" sz="5500" dirty="0"/>
              <a:t>16 </a:t>
            </a:r>
            <a:r>
              <a:rPr lang="de-LU" sz="5500" dirty="0">
                <a:hlinkClick r:id="rId11"/>
              </a:rPr>
              <a:t>https://images-na.ssl-images-amazon.com/images/I/C11ddRkwnQS._SL1000_.</a:t>
            </a:r>
            <a:r>
              <a:rPr lang="de-LU" sz="5500" dirty="0" smtClean="0">
                <a:hlinkClick r:id="rId11"/>
              </a:rPr>
              <a:t>png</a:t>
            </a:r>
            <a:endParaRPr lang="de-LU" sz="5500" dirty="0" smtClean="0"/>
          </a:p>
          <a:p>
            <a:pPr marL="0" indent="0">
              <a:buNone/>
            </a:pPr>
            <a:r>
              <a:rPr lang="de-LU" sz="5500" dirty="0"/>
              <a:t>17. </a:t>
            </a:r>
            <a:r>
              <a:rPr lang="de-LU" sz="5500" dirty="0">
                <a:hlinkClick r:id="rId12"/>
              </a:rPr>
              <a:t>https://</a:t>
            </a:r>
            <a:r>
              <a:rPr lang="de-LU" sz="5500" dirty="0" smtClean="0">
                <a:hlinkClick r:id="rId12"/>
              </a:rPr>
              <a:t>cdn.pixabay.com/photo/2014/04/03/10/29/arrow-310633_960_720.png</a:t>
            </a:r>
            <a:endParaRPr lang="de-LU" sz="5500" dirty="0" smtClean="0"/>
          </a:p>
          <a:p>
            <a:pPr marL="0" indent="0">
              <a:buNone/>
            </a:pPr>
            <a:r>
              <a:rPr lang="de-LU" sz="5500" dirty="0"/>
              <a:t>18. </a:t>
            </a:r>
            <a:r>
              <a:rPr lang="de-LU" sz="5500" dirty="0">
                <a:hlinkClick r:id="rId13"/>
              </a:rPr>
              <a:t>https://</a:t>
            </a:r>
            <a:r>
              <a:rPr lang="de-LU" sz="5500" dirty="0" smtClean="0">
                <a:hlinkClick r:id="rId13"/>
              </a:rPr>
              <a:t>i.ytimg.com/vi/4rQpYffdKPI/maxresdefault.jpg</a:t>
            </a:r>
            <a:endParaRPr lang="de-LU" sz="5500" dirty="0" smtClean="0"/>
          </a:p>
          <a:p>
            <a:pPr marL="0" indent="0">
              <a:buNone/>
            </a:pPr>
            <a:endParaRPr lang="de-LU" sz="5500" dirty="0" smtClean="0"/>
          </a:p>
          <a:p>
            <a:pPr marL="0" indent="0">
              <a:buNone/>
            </a:pPr>
            <a:endParaRPr lang="de-LU" sz="5500" dirty="0"/>
          </a:p>
          <a:p>
            <a:pPr marL="0" indent="0">
              <a:buNone/>
            </a:pPr>
            <a:endParaRPr lang="de-LU" sz="1100" dirty="0" smtClean="0"/>
          </a:p>
          <a:p>
            <a:pPr marL="0" indent="0">
              <a:buNone/>
            </a:pPr>
            <a:endParaRPr lang="de-LU" sz="1100" dirty="0"/>
          </a:p>
          <a:p>
            <a:pPr marL="0" indent="0">
              <a:buNone/>
            </a:pPr>
            <a:endParaRPr lang="de-LU" sz="1100" dirty="0"/>
          </a:p>
          <a:p>
            <a:pPr marL="0" indent="0">
              <a:buNone/>
            </a:pPr>
            <a:endParaRPr lang="de-LU" sz="11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de-LU" sz="1100" dirty="0"/>
          </a:p>
          <a:p>
            <a:pPr marL="0" indent="0">
              <a:buNone/>
            </a:pPr>
            <a:endParaRPr lang="de-LU" sz="11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de-LU" sz="1100" dirty="0"/>
          </a:p>
          <a:p>
            <a:pPr marL="0" indent="0">
              <a:buNone/>
            </a:pPr>
            <a:r>
              <a:rPr lang="de-LU" sz="1100" dirty="0" smtClean="0"/>
              <a:t> </a:t>
            </a:r>
          </a:p>
          <a:p>
            <a:pPr marL="0" indent="0">
              <a:buNone/>
            </a:pPr>
            <a:endParaRPr lang="de-LU" sz="1100" dirty="0"/>
          </a:p>
          <a:p>
            <a:pPr marL="0" indent="0">
              <a:buNone/>
            </a:pPr>
            <a:endParaRPr lang="de-LU" sz="1100" dirty="0"/>
          </a:p>
          <a:p>
            <a:pPr marL="0" indent="0">
              <a:buNone/>
            </a:pPr>
            <a:endParaRPr lang="de-LU" sz="1100" dirty="0" smtClean="0"/>
          </a:p>
          <a:p>
            <a:pPr marL="0" indent="0">
              <a:buNone/>
            </a:pPr>
            <a:endParaRPr lang="de-LU" sz="1100" dirty="0"/>
          </a:p>
          <a:p>
            <a:pPr marL="0" indent="0">
              <a:buNone/>
            </a:pPr>
            <a:endParaRPr lang="de-LU" sz="1100" dirty="0"/>
          </a:p>
          <a:p>
            <a:pPr marL="0" indent="0">
              <a:buNone/>
            </a:pPr>
            <a:endParaRPr lang="de-LU" sz="1100" dirty="0" smtClean="0"/>
          </a:p>
          <a:p>
            <a:pPr marL="0" indent="0">
              <a:buNone/>
            </a:pPr>
            <a:endParaRPr lang="de-LU" sz="1100" dirty="0"/>
          </a:p>
          <a:p>
            <a:pPr marL="0" indent="0">
              <a:buNone/>
            </a:pPr>
            <a:endParaRPr lang="de-LU" sz="1100" dirty="0" smtClean="0"/>
          </a:p>
          <a:p>
            <a:pPr marL="0" indent="0">
              <a:buNone/>
            </a:pPr>
            <a:endParaRPr lang="de-LU" sz="1100" dirty="0" smtClean="0"/>
          </a:p>
          <a:p>
            <a:pPr marL="0" indent="0">
              <a:buNone/>
            </a:pPr>
            <a:endParaRPr lang="de-LU" sz="1100" dirty="0"/>
          </a:p>
          <a:p>
            <a:pPr marL="0" indent="0">
              <a:buNone/>
            </a:pPr>
            <a:endParaRPr lang="de-LU" sz="1100" dirty="0" smtClean="0"/>
          </a:p>
          <a:p>
            <a:pPr marL="0" indent="0">
              <a:buNone/>
            </a:pPr>
            <a:endParaRPr lang="de-LU" sz="1100" dirty="0"/>
          </a:p>
          <a:p>
            <a:pPr marL="0" indent="0">
              <a:buNone/>
            </a:pPr>
            <a:endParaRPr lang="de-LU" sz="1100" dirty="0"/>
          </a:p>
          <a:p>
            <a:pPr marL="0" indent="0">
              <a:buNone/>
            </a:pPr>
            <a:endParaRPr lang="de-LU" sz="1100" dirty="0"/>
          </a:p>
        </p:txBody>
      </p:sp>
    </p:spTree>
    <p:extLst>
      <p:ext uri="{BB962C8B-B14F-4D97-AF65-F5344CB8AC3E}">
        <p14:creationId xmlns:p14="http://schemas.microsoft.com/office/powerpoint/2010/main" val="30444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LU" dirty="0" smtClean="0"/>
              <a:t>Links</a:t>
            </a:r>
            <a:endParaRPr lang="de-L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2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LU" sz="1800" dirty="0"/>
              <a:t>19</a:t>
            </a:r>
            <a:r>
              <a:rPr lang="de-LU" sz="2000" dirty="0"/>
              <a:t>. </a:t>
            </a:r>
            <a:r>
              <a:rPr lang="de-LU" sz="1600" dirty="0" smtClean="0"/>
              <a:t>laoblogger.com/</a:t>
            </a:r>
            <a:r>
              <a:rPr lang="de-LU" sz="1600" dirty="0" err="1" smtClean="0"/>
              <a:t>images</a:t>
            </a:r>
            <a:r>
              <a:rPr lang="de-LU" sz="1600" dirty="0" smtClean="0"/>
              <a:t>/black-and-white-film-strip-clipart-7.jpg</a:t>
            </a:r>
          </a:p>
          <a:p>
            <a:pPr marL="0" indent="0">
              <a:buNone/>
            </a:pPr>
            <a:r>
              <a:rPr lang="de-LU" sz="1600" dirty="0"/>
              <a:t>20, 21. </a:t>
            </a:r>
            <a:r>
              <a:rPr lang="de-LU" sz="1600" dirty="0">
                <a:hlinkClick r:id="rId2"/>
              </a:rPr>
              <a:t>https://</a:t>
            </a:r>
            <a:r>
              <a:rPr lang="de-LU" sz="1600" dirty="0" smtClean="0">
                <a:hlinkClick r:id="rId2"/>
              </a:rPr>
              <a:t>upload.wikimedia.org/wikipedia/commons/thumb/2/21/Solid_black.svg/1200px-Solid_black.svg.png</a:t>
            </a:r>
            <a:endParaRPr lang="de-LU" sz="1600" dirty="0" smtClean="0"/>
          </a:p>
          <a:p>
            <a:pPr marL="0" indent="0">
              <a:buNone/>
            </a:pPr>
            <a:r>
              <a:rPr lang="de-LU" sz="1600" dirty="0"/>
              <a:t>22. </a:t>
            </a:r>
            <a:r>
              <a:rPr lang="de-LU" sz="1600" dirty="0">
                <a:hlinkClick r:id="rId3"/>
              </a:rPr>
              <a:t>https://</a:t>
            </a:r>
            <a:r>
              <a:rPr lang="de-LU" sz="1600" dirty="0" smtClean="0">
                <a:hlinkClick r:id="rId3"/>
              </a:rPr>
              <a:t>cdn.pixabay.com/photo/2016/04/07/22/09/note-1314939_640.png</a:t>
            </a:r>
            <a:endParaRPr lang="de-LU" sz="1600" dirty="0" smtClean="0"/>
          </a:p>
          <a:p>
            <a:pPr marL="0" indent="0">
              <a:buNone/>
            </a:pPr>
            <a:endParaRPr lang="de-LU" sz="1600" dirty="0"/>
          </a:p>
          <a:p>
            <a:pPr marL="0" indent="0">
              <a:buNone/>
            </a:pPr>
            <a:endParaRPr lang="de-LU" sz="1600" dirty="0" smtClean="0"/>
          </a:p>
          <a:p>
            <a:pPr marL="0" indent="0">
              <a:buNone/>
            </a:pPr>
            <a:endParaRPr lang="de-LU" sz="1600" dirty="0"/>
          </a:p>
          <a:p>
            <a:pPr marL="0" indent="0">
              <a:buNone/>
            </a:pPr>
            <a:r>
              <a:rPr lang="de-LU" sz="2000" dirty="0" smtClean="0"/>
              <a:t> </a:t>
            </a:r>
            <a:endParaRPr lang="de-LU" sz="2000" dirty="0"/>
          </a:p>
          <a:p>
            <a:pPr marL="0" indent="0">
              <a:buNone/>
            </a:pPr>
            <a:endParaRPr lang="de-LU" sz="2000" dirty="0"/>
          </a:p>
        </p:txBody>
      </p:sp>
    </p:spTree>
    <p:extLst>
      <p:ext uri="{BB962C8B-B14F-4D97-AF65-F5344CB8AC3E}">
        <p14:creationId xmlns:p14="http://schemas.microsoft.com/office/powerpoint/2010/main" val="201054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LU" dirty="0" smtClean="0">
                <a:solidFill>
                  <a:srgbClr val="0070C0"/>
                </a:solidFill>
              </a:rPr>
              <a:t>Musik</a:t>
            </a:r>
            <a:r>
              <a:rPr lang="de-LU" dirty="0" smtClean="0"/>
              <a:t/>
            </a:r>
            <a:br>
              <a:rPr lang="de-LU" dirty="0" smtClean="0"/>
            </a:br>
            <a:endParaRPr lang="de-L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Interpret ist Hans Zimmer, Lisa Gerrard und Klaus Badelt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Oft sehr hart und stark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Oft Ohne Text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Letzte Musik „Now We Are Free“ ist aber sehr</a:t>
            </a:r>
          </a:p>
          <a:p>
            <a:pPr marL="0" indent="0">
              <a:buNone/>
            </a:pPr>
            <a:r>
              <a:rPr lang="de-LU" sz="2000" dirty="0"/>
              <a:t> </a:t>
            </a:r>
            <a:r>
              <a:rPr lang="de-LU" sz="2000" dirty="0" smtClean="0"/>
              <a:t>   ruhig und traurig und mit Text  </a:t>
            </a:r>
          </a:p>
          <a:p>
            <a:pPr>
              <a:buFont typeface="Wingdings" panose="05000000000000000000" pitchFamily="2" charset="2"/>
              <a:buChar char="Ø"/>
            </a:pPr>
            <a:endParaRPr lang="de-LU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88" y="2498788"/>
            <a:ext cx="1857375" cy="23050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37" y="3741638"/>
            <a:ext cx="2010957" cy="2723170"/>
          </a:xfrm>
          <a:prstGeom prst="rect">
            <a:avLst/>
          </a:prstGeom>
        </p:spPr>
      </p:pic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1594"/>
              </p:ext>
            </p:extLst>
          </p:nvPr>
        </p:nvGraphicFramePr>
        <p:xfrm>
          <a:off x="11704320" y="6446520"/>
          <a:ext cx="487680" cy="411480"/>
        </p:xfrm>
        <a:graphic>
          <a:graphicData uri="http://schemas.openxmlformats.org/drawingml/2006/table">
            <a:tbl>
              <a:tblPr/>
              <a:tblGrid>
                <a:gridCol w="487680">
                  <a:extLst>
                    <a:ext uri="{9D8B030D-6E8A-4147-A177-3AD203B41FA5}">
                      <a16:colId xmlns:a16="http://schemas.microsoft.com/office/drawing/2014/main" val="1921826428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de-LU" dirty="0" smtClean="0"/>
                        <a:t>14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456133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151851"/>
              </p:ext>
            </p:extLst>
          </p:nvPr>
        </p:nvGraphicFramePr>
        <p:xfrm>
          <a:off x="11256264" y="6455664"/>
          <a:ext cx="429768" cy="402336"/>
        </p:xfrm>
        <a:graphic>
          <a:graphicData uri="http://schemas.openxmlformats.org/drawingml/2006/table">
            <a:tbl>
              <a:tblPr/>
              <a:tblGrid>
                <a:gridCol w="429768">
                  <a:extLst>
                    <a:ext uri="{9D8B030D-6E8A-4147-A177-3AD203B41FA5}">
                      <a16:colId xmlns:a16="http://schemas.microsoft.com/office/drawing/2014/main" val="449920098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r>
                        <a:rPr lang="de-LU" dirty="0" smtClean="0"/>
                        <a:t>15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363446"/>
                  </a:ext>
                </a:extLst>
              </a:tr>
            </a:tbl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226" y="1027906"/>
            <a:ext cx="3043683" cy="2282762"/>
          </a:xfrm>
          <a:prstGeom prst="rect">
            <a:avLst/>
          </a:prstGeom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790219"/>
              </p:ext>
            </p:extLst>
          </p:nvPr>
        </p:nvGraphicFramePr>
        <p:xfrm>
          <a:off x="10799064" y="6464808"/>
          <a:ext cx="448056" cy="393192"/>
        </p:xfrm>
        <a:graphic>
          <a:graphicData uri="http://schemas.openxmlformats.org/drawingml/2006/table">
            <a:tbl>
              <a:tblPr/>
              <a:tblGrid>
                <a:gridCol w="448056">
                  <a:extLst>
                    <a:ext uri="{9D8B030D-6E8A-4147-A177-3AD203B41FA5}">
                      <a16:colId xmlns:a16="http://schemas.microsoft.com/office/drawing/2014/main" val="4219422896"/>
                    </a:ext>
                  </a:extLst>
                </a:gridCol>
              </a:tblGrid>
              <a:tr h="393192">
                <a:tc>
                  <a:txBody>
                    <a:bodyPr/>
                    <a:lstStyle/>
                    <a:p>
                      <a:r>
                        <a:rPr lang="de-LU" dirty="0" smtClean="0"/>
                        <a:t>16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674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19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68" y="0"/>
            <a:ext cx="9170126" cy="68580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0"/>
            <a:ext cx="7593873" cy="2689412"/>
          </a:xfrm>
        </p:spPr>
        <p:txBody>
          <a:bodyPr>
            <a:normAutofit/>
          </a:bodyPr>
          <a:lstStyle/>
          <a:p>
            <a:pPr algn="ctr"/>
            <a:r>
              <a:rPr lang="de-LU" sz="9600" dirty="0" smtClean="0">
                <a:latin typeface="Gabriola" panose="04040605051002020D02" pitchFamily="82" charset="0"/>
                <a:cs typeface="Calibri" panose="020F0502020204030204" pitchFamily="34" charset="0"/>
              </a:rPr>
              <a:t>The Battle</a:t>
            </a:r>
            <a:endParaRPr lang="de-LU" sz="9600" dirty="0">
              <a:latin typeface="Gabriola" panose="04040605051002020D02" pitchFamily="8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1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LU" dirty="0" smtClean="0">
                <a:solidFill>
                  <a:srgbClr val="0070C0"/>
                </a:solidFill>
              </a:rPr>
              <a:t>Musik</a:t>
            </a:r>
            <a:r>
              <a:rPr lang="de-LU" dirty="0" smtClean="0"/>
              <a:t/>
            </a:r>
            <a:br>
              <a:rPr lang="de-LU" dirty="0" smtClean="0"/>
            </a:br>
            <a:r>
              <a:rPr lang="de-LU" dirty="0" smtClean="0"/>
              <a:t>The Battle </a:t>
            </a:r>
            <a:br>
              <a:rPr lang="de-LU" dirty="0" smtClean="0"/>
            </a:br>
            <a:endParaRPr lang="de-L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9120" y="1524001"/>
            <a:ext cx="10515600" cy="5016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LU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/>
              <a:t> </a:t>
            </a:r>
            <a:r>
              <a:rPr lang="de-LU" sz="2000" dirty="0" smtClean="0"/>
              <a:t> Dauert 10:02 min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Interpret ist Hans Zimmer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Instrumente sind Flute</a:t>
            </a:r>
            <a:r>
              <a:rPr lang="de-LU" sz="2000" dirty="0"/>
              <a:t>, Orchestral </a:t>
            </a:r>
            <a:r>
              <a:rPr lang="de-LU" sz="2000" dirty="0" smtClean="0"/>
              <a:t>Percussion, Saxophone                           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7199"/>
            <a:ext cx="2246812" cy="1952190"/>
          </a:xfrm>
          <a:prstGeom prst="rect">
            <a:avLst/>
          </a:prstGeom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233072"/>
              </p:ext>
            </p:extLst>
          </p:nvPr>
        </p:nvGraphicFramePr>
        <p:xfrm>
          <a:off x="11843657" y="6540137"/>
          <a:ext cx="348342" cy="365760"/>
        </p:xfrm>
        <a:graphic>
          <a:graphicData uri="http://schemas.openxmlformats.org/drawingml/2006/table">
            <a:tbl>
              <a:tblPr/>
              <a:tblGrid>
                <a:gridCol w="348342">
                  <a:extLst>
                    <a:ext uri="{9D8B030D-6E8A-4147-A177-3AD203B41FA5}">
                      <a16:colId xmlns:a16="http://schemas.microsoft.com/office/drawing/2014/main" val="718047531"/>
                    </a:ext>
                  </a:extLst>
                </a:gridCol>
              </a:tblGrid>
              <a:tr h="317862">
                <a:tc>
                  <a:txBody>
                    <a:bodyPr/>
                    <a:lstStyle/>
                    <a:p>
                      <a:r>
                        <a:rPr lang="de-LU" dirty="0" smtClean="0"/>
                        <a:t>2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311692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385753"/>
              </p:ext>
            </p:extLst>
          </p:nvPr>
        </p:nvGraphicFramePr>
        <p:xfrm>
          <a:off x="11451771" y="6540137"/>
          <a:ext cx="348343" cy="365760"/>
        </p:xfrm>
        <a:graphic>
          <a:graphicData uri="http://schemas.openxmlformats.org/drawingml/2006/table">
            <a:tbl>
              <a:tblPr/>
              <a:tblGrid>
                <a:gridCol w="348343">
                  <a:extLst>
                    <a:ext uri="{9D8B030D-6E8A-4147-A177-3AD203B41FA5}">
                      <a16:colId xmlns:a16="http://schemas.microsoft.com/office/drawing/2014/main" val="2139529118"/>
                    </a:ext>
                  </a:extLst>
                </a:gridCol>
              </a:tblGrid>
              <a:tr h="317863">
                <a:tc>
                  <a:txBody>
                    <a:bodyPr/>
                    <a:lstStyle/>
                    <a:p>
                      <a:r>
                        <a:rPr lang="de-LU" dirty="0" smtClean="0"/>
                        <a:t>1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23038"/>
                  </a:ext>
                </a:extLst>
              </a:tr>
            </a:tbl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92" y="3387199"/>
            <a:ext cx="2233748" cy="195219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20" y="3164476"/>
            <a:ext cx="2198242" cy="2174913"/>
          </a:xfrm>
          <a:prstGeom prst="rect">
            <a:avLst/>
          </a:prstGeom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750586"/>
              </p:ext>
            </p:extLst>
          </p:nvPr>
        </p:nvGraphicFramePr>
        <p:xfrm>
          <a:off x="11094720" y="6540137"/>
          <a:ext cx="313509" cy="365760"/>
        </p:xfrm>
        <a:graphic>
          <a:graphicData uri="http://schemas.openxmlformats.org/drawingml/2006/table">
            <a:tbl>
              <a:tblPr/>
              <a:tblGrid>
                <a:gridCol w="313509">
                  <a:extLst>
                    <a:ext uri="{9D8B030D-6E8A-4147-A177-3AD203B41FA5}">
                      <a16:colId xmlns:a16="http://schemas.microsoft.com/office/drawing/2014/main" val="312491066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de-LU" dirty="0" smtClean="0"/>
                        <a:t>3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378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67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LU"/>
          </a:p>
        </p:txBody>
      </p:sp>
      <p:pic>
        <p:nvPicPr>
          <p:cNvPr id="4" name="unb3FdsT5f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LU" dirty="0" smtClean="0">
                <a:solidFill>
                  <a:srgbClr val="0070C0"/>
                </a:solidFill>
              </a:rPr>
              <a:t>Musik</a:t>
            </a:r>
            <a:r>
              <a:rPr lang="de-LU" dirty="0" smtClean="0"/>
              <a:t/>
            </a:r>
            <a:br>
              <a:rPr lang="de-LU" dirty="0" smtClean="0"/>
            </a:br>
            <a:r>
              <a:rPr lang="de-LU" dirty="0" smtClean="0"/>
              <a:t>The Battle</a:t>
            </a:r>
            <a:endParaRPr lang="de-L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942012"/>
            <a:ext cx="10515600" cy="42349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„The Battle“ bedeutet „der Kampf“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Kommt am Anfang des Filmes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Kommt an einer Krieg Scene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Ist sehr laut und stark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LU" sz="2000" dirty="0" smtClean="0"/>
              <a:t>Zeigt viel Action</a:t>
            </a:r>
          </a:p>
          <a:p>
            <a:pPr marL="0" indent="0">
              <a:buNone/>
            </a:pPr>
            <a:endParaRPr lang="de-LU" sz="1800" dirty="0"/>
          </a:p>
        </p:txBody>
      </p:sp>
    </p:spTree>
    <p:extLst>
      <p:ext uri="{BB962C8B-B14F-4D97-AF65-F5344CB8AC3E}">
        <p14:creationId xmlns:p14="http://schemas.microsoft.com/office/powerpoint/2010/main" val="330255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6907438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18011" y="130629"/>
            <a:ext cx="10935789" cy="6727369"/>
          </a:xfrm>
        </p:spPr>
        <p:txBody>
          <a:bodyPr/>
          <a:lstStyle/>
          <a:p>
            <a:pPr marL="0" indent="0">
              <a:buNone/>
            </a:pPr>
            <a:r>
              <a:rPr lang="de-LU" dirty="0">
                <a:solidFill>
                  <a:srgbClr val="FF0066"/>
                </a:solidFill>
              </a:rPr>
              <a:t>https://www.youtube.com/watch?v=YlcrWgPgMyA</a:t>
            </a:r>
          </a:p>
          <a:p>
            <a:pPr marL="0" indent="0">
              <a:buNone/>
            </a:pPr>
            <a:endParaRPr lang="de-LU" dirty="0" smtClean="0">
              <a:solidFill>
                <a:srgbClr val="FF0066"/>
              </a:solidFill>
            </a:endParaRPr>
          </a:p>
          <a:p>
            <a:endParaRPr lang="de-LU" dirty="0"/>
          </a:p>
        </p:txBody>
      </p:sp>
      <p:sp>
        <p:nvSpPr>
          <p:cNvPr id="8" name="AutoShape 2" descr="Bildergebnis für gladiator music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LU"/>
          </a:p>
        </p:txBody>
      </p:sp>
      <p:sp>
        <p:nvSpPr>
          <p:cNvPr id="9" name="AutoShape 4" descr="Bildergebnis für gladiator music"/>
          <p:cNvSpPr>
            <a:spLocks noChangeAspect="1" noChangeArrowheads="1"/>
          </p:cNvSpPr>
          <p:nvPr/>
        </p:nvSpPr>
        <p:spPr bwMode="auto">
          <a:xfrm>
            <a:off x="215900" y="158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LU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213022"/>
              </p:ext>
            </p:extLst>
          </p:nvPr>
        </p:nvGraphicFramePr>
        <p:xfrm>
          <a:off x="11771811" y="6618513"/>
          <a:ext cx="428898" cy="365760"/>
        </p:xfrm>
        <a:graphic>
          <a:graphicData uri="http://schemas.openxmlformats.org/drawingml/2006/table">
            <a:tbl>
              <a:tblPr/>
              <a:tblGrid>
                <a:gridCol w="428898">
                  <a:extLst>
                    <a:ext uri="{9D8B030D-6E8A-4147-A177-3AD203B41FA5}">
                      <a16:colId xmlns:a16="http://schemas.microsoft.com/office/drawing/2014/main" val="444438078"/>
                    </a:ext>
                  </a:extLst>
                </a:gridCol>
              </a:tblGrid>
              <a:tr h="304799">
                <a:tc>
                  <a:txBody>
                    <a:bodyPr/>
                    <a:lstStyle/>
                    <a:p>
                      <a:r>
                        <a:rPr lang="de-LU" dirty="0" smtClean="0"/>
                        <a:t>12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843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2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9"/>
            <a:ext cx="12192000" cy="685800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5409"/>
            <a:ext cx="9265919" cy="68525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3041" y="365124"/>
            <a:ext cx="9890760" cy="2804795"/>
          </a:xfrm>
        </p:spPr>
        <p:txBody>
          <a:bodyPr>
            <a:normAutofit/>
          </a:bodyPr>
          <a:lstStyle/>
          <a:p>
            <a:r>
              <a:rPr lang="de-LU" sz="6000" dirty="0" smtClean="0">
                <a:latin typeface="Gabriola" panose="04040605051002020D02" pitchFamily="82" charset="0"/>
              </a:rPr>
              <a:t>Now We Are Free</a:t>
            </a:r>
            <a:endParaRPr lang="de-LU" sz="6000" dirty="0">
              <a:latin typeface="Gabriola" panose="04040605051002020D02" pitchFamily="82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229636"/>
              </p:ext>
            </p:extLst>
          </p:nvPr>
        </p:nvGraphicFramePr>
        <p:xfrm>
          <a:off x="11713029" y="6444343"/>
          <a:ext cx="461555" cy="413657"/>
        </p:xfrm>
        <a:graphic>
          <a:graphicData uri="http://schemas.openxmlformats.org/drawingml/2006/table">
            <a:tbl>
              <a:tblPr/>
              <a:tblGrid>
                <a:gridCol w="461555">
                  <a:extLst>
                    <a:ext uri="{9D8B030D-6E8A-4147-A177-3AD203B41FA5}">
                      <a16:colId xmlns:a16="http://schemas.microsoft.com/office/drawing/2014/main" val="1683372362"/>
                    </a:ext>
                  </a:extLst>
                </a:gridCol>
              </a:tblGrid>
              <a:tr h="413657">
                <a:tc>
                  <a:txBody>
                    <a:bodyPr/>
                    <a:lstStyle/>
                    <a:p>
                      <a:r>
                        <a:rPr lang="de-LU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de-L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720038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685158"/>
              </p:ext>
            </p:extLst>
          </p:nvPr>
        </p:nvGraphicFramePr>
        <p:xfrm>
          <a:off x="11207931" y="6444343"/>
          <a:ext cx="487680" cy="413657"/>
        </p:xfrm>
        <a:graphic>
          <a:graphicData uri="http://schemas.openxmlformats.org/drawingml/2006/table">
            <a:tbl>
              <a:tblPr/>
              <a:tblGrid>
                <a:gridCol w="487680">
                  <a:extLst>
                    <a:ext uri="{9D8B030D-6E8A-4147-A177-3AD203B41FA5}">
                      <a16:colId xmlns:a16="http://schemas.microsoft.com/office/drawing/2014/main" val="3998347719"/>
                    </a:ext>
                  </a:extLst>
                </a:gridCol>
              </a:tblGrid>
              <a:tr h="413657">
                <a:tc>
                  <a:txBody>
                    <a:bodyPr/>
                    <a:lstStyle/>
                    <a:p>
                      <a:r>
                        <a:rPr lang="de-LU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de-L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573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216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augrü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471</Words>
  <Application>Microsoft Office PowerPoint</Application>
  <PresentationFormat>Breitbild</PresentationFormat>
  <Paragraphs>153</Paragraphs>
  <Slides>22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Gabriola</vt:lpstr>
      <vt:lpstr>Wingdings</vt:lpstr>
      <vt:lpstr>Office Theme</vt:lpstr>
      <vt:lpstr>Gladiator</vt:lpstr>
      <vt:lpstr>Musik</vt:lpstr>
      <vt:lpstr>Musik </vt:lpstr>
      <vt:lpstr>The Battle</vt:lpstr>
      <vt:lpstr>Musik The Battle  </vt:lpstr>
      <vt:lpstr>PowerPoint-Präsentation</vt:lpstr>
      <vt:lpstr>Musik The Battle</vt:lpstr>
      <vt:lpstr>PowerPoint-Präsentation</vt:lpstr>
      <vt:lpstr>Now We Are Free</vt:lpstr>
      <vt:lpstr>Musik  Now We Are Free</vt:lpstr>
      <vt:lpstr>Musik Now We Are Free</vt:lpstr>
      <vt:lpstr>https://www.youtube.com/watch?v=-yOZEiHLuVU </vt:lpstr>
      <vt:lpstr>Musik Now We Are Free</vt:lpstr>
      <vt:lpstr>https://www.youtube.com/watch?v=bW0VK3Fvkm4 </vt:lpstr>
      <vt:lpstr>Film</vt:lpstr>
      <vt:lpstr>Film Regie  </vt:lpstr>
      <vt:lpstr>Film  im Kino</vt:lpstr>
      <vt:lpstr>Film Handlung</vt:lpstr>
      <vt:lpstr>Film  5 Hauptpersonen</vt:lpstr>
      <vt:lpstr>Trailer</vt:lpstr>
      <vt:lpstr>Links</vt:lpstr>
      <vt:lpstr>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Gladiator</dc:title>
  <dc:creator>Student Contern</dc:creator>
  <cp:lastModifiedBy>Student Contern</cp:lastModifiedBy>
  <cp:revision>45</cp:revision>
  <dcterms:created xsi:type="dcterms:W3CDTF">2019-05-07T09:37:40Z</dcterms:created>
  <dcterms:modified xsi:type="dcterms:W3CDTF">2019-07-05T13:00:03Z</dcterms:modified>
</cp:coreProperties>
</file>